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7" r:id="rId2"/>
    <p:sldId id="344" r:id="rId3"/>
    <p:sldId id="320" r:id="rId4"/>
    <p:sldId id="334" r:id="rId5"/>
    <p:sldId id="336" r:id="rId6"/>
    <p:sldId id="335" r:id="rId7"/>
    <p:sldId id="338" r:id="rId8"/>
    <p:sldId id="339" r:id="rId9"/>
    <p:sldId id="340" r:id="rId10"/>
    <p:sldId id="341" r:id="rId11"/>
    <p:sldId id="342" r:id="rId12"/>
    <p:sldId id="332" r:id="rId13"/>
    <p:sldId id="399" r:id="rId14"/>
    <p:sldId id="290" r:id="rId15"/>
    <p:sldId id="296" r:id="rId16"/>
    <p:sldId id="299" r:id="rId17"/>
    <p:sldId id="319" r:id="rId18"/>
    <p:sldId id="294" r:id="rId19"/>
    <p:sldId id="300" r:id="rId20"/>
    <p:sldId id="298" r:id="rId21"/>
    <p:sldId id="301" r:id="rId22"/>
    <p:sldId id="302" r:id="rId23"/>
    <p:sldId id="303" r:id="rId24"/>
    <p:sldId id="304" r:id="rId25"/>
    <p:sldId id="305" r:id="rId26"/>
    <p:sldId id="306" r:id="rId27"/>
    <p:sldId id="321" r:id="rId28"/>
    <p:sldId id="307" r:id="rId29"/>
    <p:sldId id="295" r:id="rId30"/>
    <p:sldId id="308" r:id="rId31"/>
    <p:sldId id="309" r:id="rId32"/>
    <p:sldId id="310" r:id="rId33"/>
    <p:sldId id="311" r:id="rId34"/>
    <p:sldId id="312" r:id="rId35"/>
    <p:sldId id="323" r:id="rId36"/>
    <p:sldId id="314" r:id="rId37"/>
    <p:sldId id="315" r:id="rId38"/>
    <p:sldId id="318" r:id="rId39"/>
    <p:sldId id="317" r:id="rId40"/>
    <p:sldId id="322" r:id="rId41"/>
    <p:sldId id="325" r:id="rId42"/>
    <p:sldId id="330" r:id="rId43"/>
    <p:sldId id="324" r:id="rId44"/>
    <p:sldId id="327" r:id="rId45"/>
    <p:sldId id="328" r:id="rId46"/>
    <p:sldId id="329" r:id="rId47"/>
    <p:sldId id="345" r:id="rId48"/>
    <p:sldId id="346" r:id="rId49"/>
    <p:sldId id="347" r:id="rId50"/>
    <p:sldId id="348" r:id="rId51"/>
    <p:sldId id="349" r:id="rId52"/>
    <p:sldId id="403" r:id="rId53"/>
    <p:sldId id="404" r:id="rId54"/>
    <p:sldId id="402" r:id="rId55"/>
    <p:sldId id="405" r:id="rId56"/>
    <p:sldId id="406" r:id="rId57"/>
    <p:sldId id="407" r:id="rId58"/>
    <p:sldId id="415" r:id="rId59"/>
    <p:sldId id="416" r:id="rId60"/>
    <p:sldId id="409" r:id="rId61"/>
    <p:sldId id="410" r:id="rId62"/>
    <p:sldId id="411" r:id="rId63"/>
    <p:sldId id="418" r:id="rId64"/>
    <p:sldId id="412" r:id="rId65"/>
    <p:sldId id="442" r:id="rId66"/>
    <p:sldId id="443" r:id="rId67"/>
    <p:sldId id="444" r:id="rId68"/>
    <p:sldId id="445" r:id="rId69"/>
    <p:sldId id="446" r:id="rId70"/>
    <p:sldId id="447" r:id="rId71"/>
    <p:sldId id="448" r:id="rId72"/>
    <p:sldId id="449" r:id="rId73"/>
    <p:sldId id="450" r:id="rId74"/>
    <p:sldId id="451" r:id="rId75"/>
    <p:sldId id="420" r:id="rId76"/>
    <p:sldId id="419" r:id="rId77"/>
    <p:sldId id="421" r:id="rId78"/>
    <p:sldId id="437" r:id="rId79"/>
    <p:sldId id="439" r:id="rId80"/>
    <p:sldId id="438" r:id="rId81"/>
    <p:sldId id="422" r:id="rId82"/>
    <p:sldId id="436" r:id="rId83"/>
    <p:sldId id="423" r:id="rId84"/>
    <p:sldId id="425" r:id="rId85"/>
    <p:sldId id="426" r:id="rId86"/>
    <p:sldId id="427" r:id="rId87"/>
    <p:sldId id="428" r:id="rId88"/>
    <p:sldId id="429" r:id="rId89"/>
    <p:sldId id="430" r:id="rId90"/>
    <p:sldId id="432" r:id="rId91"/>
    <p:sldId id="440" r:id="rId92"/>
    <p:sldId id="433" r:id="rId93"/>
    <p:sldId id="441" r:id="rId94"/>
    <p:sldId id="291" r:id="rId95"/>
    <p:sldId id="293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D4F3FA"/>
    <a:srgbClr val="F3FFD5"/>
    <a:srgbClr val="E2FF9B"/>
    <a:srgbClr val="595959"/>
    <a:srgbClr val="E4EFD0"/>
    <a:srgbClr val="91D239"/>
    <a:srgbClr val="FF837A"/>
    <a:srgbClr val="71D7EE"/>
    <a:srgbClr val="F4A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3264" autoAdjust="0"/>
  </p:normalViewPr>
  <p:slideViewPr>
    <p:cSldViewPr snapToGrid="0">
      <p:cViewPr varScale="1">
        <p:scale>
          <a:sx n="107" d="100"/>
          <a:sy n="107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B99F7-F092-4E7F-9B61-A4A3EB7AEE76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B3EF4-278B-4417-8B7C-166D7F9C89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95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개의 테이블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002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3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08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42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7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5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5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24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79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61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1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r>
              <a:rPr lang="ko-KR" altLang="en-US" dirty="0" smtClean="0"/>
              <a:t>개의 테이블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32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70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75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268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36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26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92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이메일 과 전화번호 또한 똑같은 방식으로 수정 가능토록 하였음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71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42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31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4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일반회원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비밀번호 찾기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발송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개인정보수정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고객정보 열람 및 삭제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관리 이메일 발송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체크 미 입력 시 메시지 출력 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에 존재하지 않는 </a:t>
            </a:r>
            <a:r>
              <a:rPr lang="en-US" altLang="ko-KR" dirty="0" smtClean="0"/>
              <a:t>id / </a:t>
            </a:r>
            <a:r>
              <a:rPr lang="en-US" altLang="ko-KR" dirty="0" err="1" smtClean="0"/>
              <a:t>pwd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시 메시지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6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26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11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743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54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54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762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04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097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25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6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일반회원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비밀번호 찾기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발송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개인정보수정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고객정보 열람 및 삭제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관리 이메일 발송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체크 미 입력 시 메시지 출력 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에 존재하지 않는 </a:t>
            </a:r>
            <a:r>
              <a:rPr lang="en-US" altLang="ko-KR" dirty="0" smtClean="0"/>
              <a:t>id / </a:t>
            </a:r>
            <a:r>
              <a:rPr lang="en-US" altLang="ko-KR" dirty="0" err="1" smtClean="0"/>
              <a:t>pwd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시 메시지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934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00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3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315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935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11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08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67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61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302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32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일반회원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비밀번호 찾기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발송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개인정보수정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 -&gt; </a:t>
            </a:r>
            <a:r>
              <a:rPr lang="ko-KR" altLang="en-US" dirty="0" smtClean="0"/>
              <a:t>고객정보 열람 및 삭제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예약</a:t>
            </a:r>
            <a:r>
              <a:rPr lang="en-US" altLang="ko-KR" dirty="0" smtClean="0"/>
              <a:t>/</a:t>
            </a:r>
            <a:r>
              <a:rPr lang="ko-KR" altLang="en-US" dirty="0" smtClean="0"/>
              <a:t>취소 관리 이메일 발송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체크 미 입력 시 메시지 출력 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에 존재하지 않는 </a:t>
            </a:r>
            <a:r>
              <a:rPr lang="en-US" altLang="ko-KR" dirty="0" smtClean="0"/>
              <a:t>id / </a:t>
            </a:r>
            <a:r>
              <a:rPr lang="en-US" altLang="ko-KR" dirty="0" err="1" smtClean="0"/>
              <a:t>pwd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시 메시지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88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18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2978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상품리스트를 </a:t>
            </a:r>
            <a:r>
              <a:rPr lang="en-US" altLang="ko-KR" dirty="0" smtClean="0"/>
              <a:t>left join</a:t>
            </a:r>
            <a:r>
              <a:rPr lang="ko-KR" altLang="en-US" dirty="0" smtClean="0"/>
              <a:t>으로 가져와 </a:t>
            </a:r>
            <a:r>
              <a:rPr lang="en-US" altLang="ko-KR" dirty="0" err="1" smtClean="0"/>
              <a:t>wishCheck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가능 </a:t>
            </a:r>
            <a:r>
              <a:rPr lang="en-US" altLang="ko-KR" baseline="0" dirty="0" err="1" smtClean="0"/>
              <a:t>wishCheck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여부에 따라 별 색깔 및 체크박스 </a:t>
            </a:r>
            <a:r>
              <a:rPr lang="ko-KR" altLang="en-US" baseline="0" dirty="0" err="1" smtClean="0"/>
              <a:t>체크상태</a:t>
            </a:r>
            <a:r>
              <a:rPr lang="ko-KR" altLang="en-US" baseline="0" dirty="0" smtClean="0"/>
              <a:t>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21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278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665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697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6815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02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45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16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32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dirty="0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028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63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598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Pd_buyCnt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 아닌 것들만 </a:t>
            </a:r>
            <a:r>
              <a:rPr lang="en-US" altLang="ko-KR" dirty="0" err="1" smtClean="0"/>
              <a:t>buyCnt</a:t>
            </a:r>
            <a:r>
              <a:rPr lang="ko-KR" altLang="en-US" dirty="0" smtClean="0"/>
              <a:t>순으로 정렬 </a:t>
            </a:r>
            <a:r>
              <a:rPr lang="ko-KR" altLang="en-US" dirty="0" err="1" smtClean="0"/>
              <a:t>예약확정시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buyCnt</a:t>
            </a:r>
            <a:r>
              <a:rPr lang="en-US" altLang="ko-KR" baseline="0" dirty="0" smtClean="0"/>
              <a:t> up, </a:t>
            </a:r>
            <a:r>
              <a:rPr lang="ko-KR" altLang="en-US" baseline="0" dirty="0" err="1" smtClean="0"/>
              <a:t>취소시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down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0109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경우 추천 상품은 여행사가 임의로 설정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사용자가 직접 작성한 </a:t>
            </a:r>
            <a:r>
              <a:rPr lang="ko-KR" altLang="en-US" dirty="0" err="1" smtClean="0"/>
              <a:t>후기글</a:t>
            </a:r>
            <a:r>
              <a:rPr lang="ko-KR" altLang="en-US" dirty="0" smtClean="0"/>
              <a:t> 평가 등을 바탕으로 추천수가 높은 상품을 메인 추천으로 게시함으로 상품의 신뢰성 향상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 너무 많은 상품을 게시해 페이지가 </a:t>
            </a:r>
            <a:r>
              <a:rPr lang="ko-KR" altLang="en-US" dirty="0" err="1" smtClean="0"/>
              <a:t>난잡해보임</a:t>
            </a:r>
            <a:endParaRPr lang="en-US" altLang="ko-KR" dirty="0" smtClean="0"/>
          </a:p>
          <a:p>
            <a:r>
              <a:rPr lang="ko-KR" altLang="en-US" dirty="0" smtClean="0"/>
              <a:t>상품은 뒤쪽으로 배치하고 </a:t>
            </a:r>
            <a:r>
              <a:rPr lang="ko-KR" altLang="en-US" dirty="0" err="1" smtClean="0"/>
              <a:t>메인은</a:t>
            </a:r>
            <a:r>
              <a:rPr lang="ko-KR" altLang="en-US" dirty="0" smtClean="0"/>
              <a:t> 소수의 </a:t>
            </a:r>
            <a:r>
              <a:rPr lang="ko-KR" altLang="en-US" dirty="0" err="1" smtClean="0"/>
              <a:t>추천글</a:t>
            </a:r>
            <a:r>
              <a:rPr lang="ko-KR" altLang="en-US" dirty="0" smtClean="0"/>
              <a:t> 위주로 배치하여 가시성을 높이고 뒤쪽에 배치된 </a:t>
            </a:r>
            <a:r>
              <a:rPr lang="ko-KR" altLang="en-US" dirty="0" err="1" smtClean="0"/>
              <a:t>평점등을</a:t>
            </a:r>
            <a:r>
              <a:rPr lang="ko-KR" altLang="en-US" smtClean="0"/>
              <a:t> 앞으로 가져와 사용자 편의성 증대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238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Max</a:t>
            </a:r>
            <a:r>
              <a:rPr lang="ko-KR" altLang="en-US" dirty="0" smtClean="0"/>
              <a:t>값을 넘으면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로 설정</a:t>
            </a:r>
            <a:r>
              <a:rPr lang="en-US" altLang="ko-KR" dirty="0" smtClean="0"/>
              <a:t>, 1</a:t>
            </a:r>
            <a:r>
              <a:rPr lang="ko-KR" altLang="en-US" dirty="0" smtClean="0"/>
              <a:t>미만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소수점</a:t>
            </a:r>
            <a:r>
              <a:rPr lang="ko-KR" altLang="en-US" baseline="0" dirty="0" smtClean="0"/>
              <a:t>일 시 </a:t>
            </a:r>
            <a:r>
              <a:rPr lang="en-US" altLang="ko-KR" baseline="0" dirty="0" smtClean="0"/>
              <a:t>1, </a:t>
            </a:r>
            <a:r>
              <a:rPr lang="ko-KR" altLang="en-US" baseline="0" dirty="0" smtClean="0"/>
              <a:t>예약 대기 혹은 취소상태에서 재 결제할 시 추가가 아니라 수정으로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7113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결제창에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정보등록</a:t>
            </a:r>
            <a:endParaRPr lang="en-US" altLang="ko-KR" baseline="0" dirty="0" smtClean="0"/>
          </a:p>
          <a:p>
            <a:r>
              <a:rPr lang="ko-KR" altLang="en-US" dirty="0" smtClean="0"/>
              <a:t>예약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취소 모두 관리자가 확정해야 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상황에 따라 관리자가 예약된 상품 취소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예약 완료 </a:t>
            </a:r>
            <a:r>
              <a:rPr lang="ko-KR" altLang="en-US" dirty="0" err="1" smtClean="0"/>
              <a:t>취소요청시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예약확정</a:t>
            </a:r>
            <a:r>
              <a:rPr lang="ko-KR" altLang="en-US" dirty="0" smtClean="0"/>
              <a:t> 비활성화</a:t>
            </a:r>
            <a:endParaRPr lang="en-US" altLang="ko-KR" dirty="0" smtClean="0"/>
          </a:p>
          <a:p>
            <a:r>
              <a:rPr lang="ko-KR" altLang="en-US" dirty="0" smtClean="0"/>
              <a:t>상단 필터로 예약대기상태 혹은 취소요청상태만 선택해서 보기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99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결제창에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정보등록</a:t>
            </a:r>
            <a:endParaRPr lang="en-US" altLang="ko-KR" baseline="0" dirty="0" smtClean="0"/>
          </a:p>
          <a:p>
            <a:r>
              <a:rPr lang="ko-KR" altLang="en-US" dirty="0" smtClean="0"/>
              <a:t>예약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취소 모두 관리자가 확정해야 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상황에 따라 관리자가 예약된 상품 취소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예약 완료 </a:t>
            </a:r>
            <a:r>
              <a:rPr lang="ko-KR" altLang="en-US" dirty="0" err="1" smtClean="0"/>
              <a:t>취소요청시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예약확정</a:t>
            </a:r>
            <a:r>
              <a:rPr lang="ko-KR" altLang="en-US" dirty="0" smtClean="0"/>
              <a:t> 비활성화</a:t>
            </a:r>
            <a:endParaRPr lang="en-US" altLang="ko-KR" dirty="0" smtClean="0"/>
          </a:p>
          <a:p>
            <a:r>
              <a:rPr lang="ko-KR" altLang="en-US" dirty="0" smtClean="0"/>
              <a:t>상단 필터로 예약대기상태 혹은 취소요청상태만 선택해서 보기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554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event </a:t>
            </a:r>
            <a:r>
              <a:rPr lang="ko-KR" altLang="en-US" dirty="0" smtClean="0"/>
              <a:t>작성으로 </a:t>
            </a:r>
            <a:r>
              <a:rPr lang="en-US" altLang="ko-KR" dirty="0" smtClean="0"/>
              <a:t>state=3(</a:t>
            </a:r>
            <a:r>
              <a:rPr lang="ko-KR" altLang="en-US" dirty="0" smtClean="0"/>
              <a:t>예약 취소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상태로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주가 지나면 테이블에서 데이터 자동삭제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248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결제창에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정보등록</a:t>
            </a:r>
            <a:endParaRPr lang="en-US" altLang="ko-KR" baseline="0" dirty="0" smtClean="0"/>
          </a:p>
          <a:p>
            <a:r>
              <a:rPr lang="ko-KR" altLang="en-US" dirty="0" smtClean="0"/>
              <a:t>예약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취소 모두 관리자가 확정해야 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상황에 따라 관리자가 예약된 상품 취소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예약 완료 </a:t>
            </a:r>
            <a:r>
              <a:rPr lang="ko-KR" altLang="en-US" dirty="0" err="1" smtClean="0"/>
              <a:t>취소요청시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예약확정</a:t>
            </a:r>
            <a:r>
              <a:rPr lang="ko-KR" altLang="en-US" dirty="0" smtClean="0"/>
              <a:t> 비활성화</a:t>
            </a:r>
            <a:endParaRPr lang="en-US" altLang="ko-KR" dirty="0" smtClean="0"/>
          </a:p>
          <a:p>
            <a:r>
              <a:rPr lang="ko-KR" altLang="en-US" dirty="0" smtClean="0"/>
              <a:t>상단 필터로 예약대기상태 혹은 취소요청상태만 선택해서 보기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66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444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event </a:t>
            </a:r>
            <a:r>
              <a:rPr lang="ko-KR" altLang="en-US" dirty="0" smtClean="0"/>
              <a:t>작성으로 </a:t>
            </a:r>
            <a:r>
              <a:rPr lang="en-US" altLang="ko-KR" dirty="0" smtClean="0"/>
              <a:t>state=3(</a:t>
            </a:r>
            <a:r>
              <a:rPr lang="ko-KR" altLang="en-US" dirty="0" smtClean="0"/>
              <a:t>예약 취소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상태로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주가 지나면 테이블에서 데이터 자동삭제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0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Sql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event </a:t>
            </a:r>
            <a:r>
              <a:rPr lang="ko-KR" altLang="en-US" dirty="0" smtClean="0"/>
              <a:t>작성으로 </a:t>
            </a:r>
            <a:r>
              <a:rPr lang="en-US" altLang="ko-KR" dirty="0" smtClean="0"/>
              <a:t>state=3(</a:t>
            </a:r>
            <a:r>
              <a:rPr lang="ko-KR" altLang="en-US" dirty="0" smtClean="0"/>
              <a:t>예약 취소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상태로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주가 지나면 테이블에서 데이터 자동삭제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663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이벤트 작성으로 예약완료상태로 </a:t>
            </a:r>
            <a:r>
              <a:rPr lang="ko-KR" altLang="en-US" dirty="0" err="1" smtClean="0"/>
              <a:t>출발일이</a:t>
            </a:r>
            <a:r>
              <a:rPr lang="ko-KR" altLang="en-US" dirty="0" smtClean="0"/>
              <a:t> 지나면 </a:t>
            </a:r>
            <a:r>
              <a:rPr lang="en-US" altLang="ko-KR" dirty="0" err="1" smtClean="0"/>
              <a:t>reviewCheck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설정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리뷰작성가능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4267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Ck</a:t>
            </a:r>
            <a:r>
              <a:rPr lang="ko-KR" altLang="en-US" dirty="0" smtClean="0"/>
              <a:t>에디터 활용 글 중간중간에 </a:t>
            </a:r>
            <a:r>
              <a:rPr lang="ko-KR" altLang="en-US" dirty="0" err="1" smtClean="0"/>
              <a:t>사진이미지</a:t>
            </a:r>
            <a:r>
              <a:rPr lang="ko-KR" altLang="en-US" dirty="0" smtClean="0"/>
              <a:t> 첨부 가능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별점기능</a:t>
            </a:r>
            <a:endParaRPr lang="en-US" altLang="ko-KR" dirty="0" smtClean="0"/>
          </a:p>
          <a:p>
            <a:r>
              <a:rPr lang="ko-KR" altLang="en-US" dirty="0" smtClean="0"/>
              <a:t>이미지 </a:t>
            </a:r>
            <a:r>
              <a:rPr lang="ko-KR" altLang="en-US" dirty="0" err="1" smtClean="0"/>
              <a:t>업로드시</a:t>
            </a:r>
            <a:r>
              <a:rPr lang="ko-KR" altLang="en-US" dirty="0" smtClean="0"/>
              <a:t> 이미지컨트롤러에서 랜덤</a:t>
            </a:r>
            <a:r>
              <a:rPr lang="en-US" altLang="ko-KR" dirty="0" smtClean="0"/>
              <a:t>UUID</a:t>
            </a:r>
            <a:r>
              <a:rPr lang="ko-KR" altLang="en-US" dirty="0" smtClean="0"/>
              <a:t>를 사용해 동일 이미지를 올려도 이름이 겹치지 </a:t>
            </a:r>
            <a:r>
              <a:rPr lang="ko-KR" altLang="en-US" dirty="0" err="1" smtClean="0"/>
              <a:t>않게함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저장위치는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resources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img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307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별점구현부분 </a:t>
            </a:r>
            <a:r>
              <a:rPr lang="en-US" altLang="ko-KR" dirty="0" smtClean="0"/>
              <a:t>radio</a:t>
            </a:r>
            <a:r>
              <a:rPr lang="ko-KR" altLang="en-US" dirty="0" smtClean="0"/>
              <a:t>타입으로 하나만 선택가능 각 </a:t>
            </a:r>
            <a:r>
              <a:rPr lang="ko-KR" altLang="en-US" dirty="0" err="1" smtClean="0"/>
              <a:t>밸류의</a:t>
            </a:r>
            <a:r>
              <a:rPr lang="ko-KR" altLang="en-US" dirty="0" smtClean="0"/>
              <a:t> 라벨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하위 </a:t>
            </a:r>
            <a:r>
              <a:rPr lang="ko-KR" altLang="en-US" dirty="0" err="1" smtClean="0"/>
              <a:t>밸류</a:t>
            </a:r>
            <a:r>
              <a:rPr lang="ko-KR" altLang="en-US" dirty="0" smtClean="0"/>
              <a:t> 라벨도 색이 채워지도록 </a:t>
            </a:r>
            <a:r>
              <a:rPr lang="en-US" altLang="ko-KR" dirty="0" smtClean="0"/>
              <a:t>j</a:t>
            </a:r>
            <a:r>
              <a:rPr lang="ko-KR" altLang="en-US" dirty="0" smtClean="0"/>
              <a:t>쿼리 작성</a:t>
            </a:r>
            <a:endParaRPr lang="en-US" altLang="ko-KR" dirty="0" smtClean="0"/>
          </a:p>
          <a:p>
            <a:r>
              <a:rPr lang="ko-KR" altLang="en-US" dirty="0" smtClean="0"/>
              <a:t>수정 부분의 경우 이미 작성된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(1~5</a:t>
            </a:r>
            <a:r>
              <a:rPr lang="ko-KR" altLang="en-US" dirty="0" smtClean="0"/>
              <a:t>점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에따라</a:t>
            </a:r>
            <a:r>
              <a:rPr lang="ko-KR" altLang="en-US" dirty="0" smtClean="0"/>
              <a:t> 별이 채워지도록 출력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이후 클릭으로 변경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991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읽기 페이지 모두에서 하단에 연계된 상품 정보 노출</a:t>
            </a:r>
            <a:endParaRPr lang="en-US" altLang="ko-KR" baseline="0" dirty="0" smtClean="0"/>
          </a:p>
          <a:p>
            <a:r>
              <a:rPr lang="ko-KR" altLang="en-US" baseline="0" dirty="0" smtClean="0"/>
              <a:t>댓글 페이지핸들러사용</a:t>
            </a:r>
            <a:endParaRPr lang="en-US" altLang="ko-KR" baseline="0" dirty="0" smtClean="0"/>
          </a:p>
          <a:p>
            <a:r>
              <a:rPr lang="ko-KR" altLang="en-US" baseline="0" dirty="0" smtClean="0"/>
              <a:t>작성자와 다른 아이디로 </a:t>
            </a:r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접근시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추천가능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추천은 </a:t>
            </a:r>
            <a:r>
              <a:rPr lang="ko-KR" altLang="en-US" baseline="0" dirty="0" err="1" smtClean="0"/>
              <a:t>게시글당</a:t>
            </a:r>
            <a:r>
              <a:rPr lang="ko-KR" altLang="en-US" baseline="0" dirty="0" smtClean="0"/>
              <a:t> 동일 아이디로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회만 가능하며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</a:t>
            </a:r>
            <a:r>
              <a:rPr lang="ko-KR" altLang="en-US" baseline="0" dirty="0" err="1" smtClean="0"/>
              <a:t>클릭시</a:t>
            </a:r>
            <a:r>
              <a:rPr lang="ko-KR" altLang="en-US" baseline="0" dirty="0" smtClean="0"/>
              <a:t> 추천이 취소됨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46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게시글을</a:t>
            </a:r>
            <a:r>
              <a:rPr lang="ko-KR" altLang="en-US" dirty="0" smtClean="0"/>
              <a:t> 읽으러 들어갈 때 </a:t>
            </a:r>
            <a:r>
              <a:rPr lang="en-US" altLang="ko-KR" dirty="0" err="1" smtClean="0"/>
              <a:t>Recommendboolean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테이블에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rec_num</a:t>
            </a:r>
            <a:r>
              <a:rPr lang="ko-KR" altLang="en-US" dirty="0" smtClean="0"/>
              <a:t>으로 조회한 데이터가 </a:t>
            </a:r>
            <a:r>
              <a:rPr lang="ko-KR" altLang="en-US" dirty="0" err="1" smtClean="0"/>
              <a:t>없을시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insert</a:t>
            </a:r>
          </a:p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정보를 불러올 때 조회수 증가 함수도 실행</a:t>
            </a:r>
            <a:endParaRPr lang="en-US" altLang="ko-KR" dirty="0" smtClean="0"/>
          </a:p>
          <a:p>
            <a:r>
              <a:rPr lang="en-US" altLang="ko-KR" dirty="0" err="1" smtClean="0"/>
              <a:t>Recbool</a:t>
            </a:r>
            <a:r>
              <a:rPr lang="ko-KR" altLang="en-US" dirty="0" err="1" smtClean="0"/>
              <a:t>값에따라</a:t>
            </a:r>
            <a:r>
              <a:rPr lang="ko-KR" altLang="en-US" dirty="0" smtClean="0"/>
              <a:t> 추천 혹은 취소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574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일반회원 글쓰기 불가</a:t>
            </a:r>
            <a:endParaRPr lang="en-US" altLang="ko-KR" dirty="0" smtClean="0"/>
          </a:p>
          <a:p>
            <a:r>
              <a:rPr lang="ko-KR" altLang="en-US" dirty="0" smtClean="0"/>
              <a:t>최신 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개가 모든 게시판의 최 상단에 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0420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일반유저</a:t>
            </a:r>
            <a:r>
              <a:rPr lang="ko-KR" altLang="en-US" dirty="0" smtClean="0"/>
              <a:t> 글쓰기 가능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검색구현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옵션에 따라 제목</a:t>
            </a:r>
            <a:r>
              <a:rPr lang="en-US" altLang="ko-KR" dirty="0" smtClean="0"/>
              <a:t>+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8808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75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833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본인이 작성한 문의와 그 답변만 확인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922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본인이 작성한 문의와 그 답변만 확인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1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이메일 값으로 아이디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아이디 값을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비밀번호 찾기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이메일 값으로 비밀번호 확인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이메일 인증 확인으로 비밀번호 값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이메일 형식 확인 </a:t>
            </a:r>
            <a:r>
              <a:rPr lang="en-US" altLang="ko-KR" dirty="0" smtClean="0"/>
              <a:t>) alert</a:t>
            </a:r>
            <a:r>
              <a:rPr lang="ko-KR" altLang="en-US" dirty="0" smtClean="0"/>
              <a:t>창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r>
              <a:rPr lang="en-US" altLang="ko-KR" dirty="0" smtClean="0"/>
              <a:t>Confirm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확인 시 이메일 값에서 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gamil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판별 후 메일페이지로 이동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해당 메일에서 링크 클릭 시 페이지 이동 후 인증 확인 버튼 비활성화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취소 시 발송 취소 창 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809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추천 </a:t>
            </a:r>
            <a:r>
              <a:rPr lang="ko-KR" altLang="en-US" dirty="0" err="1" smtClean="0"/>
              <a:t>게시글로</a:t>
            </a:r>
            <a:r>
              <a:rPr lang="ko-KR" altLang="en-US" dirty="0" smtClean="0"/>
              <a:t> 인한 </a:t>
            </a:r>
            <a:r>
              <a:rPr lang="ko-KR" altLang="en-US" b="1" dirty="0" smtClean="0"/>
              <a:t>신뢰성</a:t>
            </a:r>
            <a:r>
              <a:rPr lang="ko-KR" altLang="en-US" dirty="0" smtClean="0"/>
              <a:t>을 바탕으로</a:t>
            </a:r>
            <a:endParaRPr lang="en-US" altLang="ko-KR" dirty="0" smtClean="0"/>
          </a:p>
          <a:p>
            <a:r>
              <a:rPr lang="ko-KR" altLang="en-US" dirty="0" smtClean="0"/>
              <a:t>심플한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사용자의 </a:t>
            </a:r>
            <a:r>
              <a:rPr lang="ko-KR" altLang="en-US" b="1" dirty="0" smtClean="0"/>
              <a:t>편의성</a:t>
            </a:r>
            <a:r>
              <a:rPr lang="ko-KR" altLang="en-US" dirty="0" smtClean="0"/>
              <a:t>을 제공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786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r>
              <a:rPr lang="ko-KR" altLang="en-US" dirty="0" smtClean="0"/>
              <a:t>아이디 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유효성 검사 </a:t>
            </a:r>
            <a:r>
              <a:rPr lang="en-US" altLang="ko-KR" dirty="0" smtClean="0"/>
              <a:t>( 5</a:t>
            </a:r>
            <a:r>
              <a:rPr lang="ko-KR" altLang="en-US" dirty="0" smtClean="0"/>
              <a:t>자 이상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자 이하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 사용 불가</a:t>
            </a:r>
            <a:r>
              <a:rPr lang="en-US" altLang="ko-KR" dirty="0" smtClean="0"/>
              <a:t>, admin</a:t>
            </a:r>
            <a:r>
              <a:rPr lang="ko-KR" altLang="en-US" dirty="0" smtClean="0"/>
              <a:t>포함 불가 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                  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사용 가능한 아이디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( </a:t>
            </a:r>
            <a:r>
              <a:rPr lang="ko-KR" altLang="en-US" dirty="0" smtClean="0"/>
              <a:t>확인 시 사용 및 변경 불가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취소 시 변경 가능 </a:t>
            </a:r>
            <a:r>
              <a:rPr lang="en-US" altLang="ko-KR" dirty="0" smtClean="0"/>
              <a:t>)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		</a:t>
            </a:r>
            <a:r>
              <a:rPr lang="ko-KR" altLang="en-US" dirty="0" smtClean="0"/>
              <a:t>  사용 가능한 아이디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메시지 출력</a:t>
            </a:r>
            <a:endParaRPr lang="en-US" altLang="ko-KR" dirty="0" smtClean="0"/>
          </a:p>
          <a:p>
            <a:r>
              <a:rPr lang="ko-KR" altLang="en-US" dirty="0" smtClean="0"/>
              <a:t>비밀번호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실시간 유효성 검사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값에 따라 메시지 출력 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이메일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DB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UNIQUE</a:t>
            </a:r>
            <a:r>
              <a:rPr lang="ko-KR" altLang="en-US" dirty="0" smtClean="0"/>
              <a:t>으로 값 중복 </a:t>
            </a:r>
            <a:r>
              <a:rPr lang="en-US" altLang="ko-KR" dirty="0" smtClean="0"/>
              <a:t>X</a:t>
            </a:r>
          </a:p>
          <a:p>
            <a:r>
              <a:rPr lang="ko-KR" altLang="en-US" dirty="0" smtClean="0"/>
              <a:t>휴대 번호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자동 하이픈 추가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등록 값은 하이픈 포함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필수항목검사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input</a:t>
            </a:r>
            <a:r>
              <a:rPr lang="ko-KR" altLang="en-US" dirty="0" smtClean="0"/>
              <a:t>항목 </a:t>
            </a:r>
            <a:r>
              <a:rPr lang="en-US" altLang="ko-KR" dirty="0" smtClean="0"/>
              <a:t>required( </a:t>
            </a:r>
            <a:r>
              <a:rPr lang="ko-KR" altLang="en-US" dirty="0" smtClean="0"/>
              <a:t>필수 입력 </a:t>
            </a:r>
            <a:r>
              <a:rPr lang="en-US" altLang="ko-KR" dirty="0" smtClean="0"/>
              <a:t>) 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-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중복 체크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약관동의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둘다</a:t>
            </a:r>
            <a:r>
              <a:rPr lang="en-US" altLang="ko-KR" dirty="0" smtClean="0"/>
              <a:t> 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다 입력 시 가입완료 </a:t>
            </a:r>
            <a:r>
              <a:rPr lang="en-US" altLang="ko-KR" dirty="0" smtClean="0"/>
              <a:t>( DB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B3EF4-278B-4417-8B7C-166D7F9C89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29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9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3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77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40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94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36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7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9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2FF9B"/>
          </a:fgClr>
          <a:bgClr>
            <a:srgbClr val="F3FFD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1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5.png"/><Relationship Id="rId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000" i="1" kern="0" dirty="0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PPT PRESENTATION</a:t>
            </a:r>
          </a:p>
          <a:p>
            <a:pPr algn="ctr" latinLnBrk="0">
              <a:defRPr/>
            </a:pPr>
            <a:endParaRPr lang="en-US" altLang="ko-KR" sz="1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endParaRPr lang="en-US" altLang="ko-KR" sz="1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sz="2800" i="1" kern="0" dirty="0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BC. </a:t>
            </a:r>
            <a:r>
              <a:rPr lang="en-US" altLang="ko-KR" sz="2800" i="1" kern="0" dirty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</a:t>
            </a:r>
            <a:r>
              <a:rPr lang="en-US" altLang="ko-KR" sz="2800" i="1" kern="0" dirty="0" smtClean="0">
                <a:ln w="19050">
                  <a:solidFill>
                    <a:srgbClr val="70AD47">
                      <a:lumMod val="50000"/>
                    </a:srgbClr>
                  </a:solidFill>
                </a:ln>
                <a:solidFill>
                  <a:srgbClr val="91D23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our</a:t>
            </a:r>
          </a:p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0F813F8-3AB8-4F84-0342-B18E322C4483}"/>
              </a:ext>
            </a:extLst>
          </p:cNvPr>
          <p:cNvSpPr/>
          <p:nvPr/>
        </p:nvSpPr>
        <p:spPr>
          <a:xfrm>
            <a:off x="5328339" y="4120486"/>
            <a:ext cx="1476394" cy="305599"/>
          </a:xfrm>
          <a:prstGeom prst="roundRect">
            <a:avLst>
              <a:gd name="adj" fmla="val 50000"/>
            </a:avLst>
          </a:prstGeom>
          <a:solidFill>
            <a:srgbClr val="91D239"/>
          </a:solidFill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C . L . B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6406" y="5934075"/>
            <a:ext cx="266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채희종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이대현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배건호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472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946" y="15847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71588" y="2451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634512" y="1692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838200" y="1908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762133"/>
              </p:ext>
            </p:extLst>
          </p:nvPr>
        </p:nvGraphicFramePr>
        <p:xfrm>
          <a:off x="1022400" y="1280988"/>
          <a:ext cx="9885430" cy="4967260"/>
        </p:xfrm>
        <a:graphic>
          <a:graphicData uri="http://schemas.openxmlformats.org/drawingml/2006/table">
            <a:tbl>
              <a:tblPr/>
              <a:tblGrid>
                <a:gridCol w="1388670">
                  <a:extLst>
                    <a:ext uri="{9D8B030D-6E8A-4147-A177-3AD203B41FA5}">
                      <a16:colId xmlns:a16="http://schemas.microsoft.com/office/drawing/2014/main" val="1778731068"/>
                    </a:ext>
                  </a:extLst>
                </a:gridCol>
                <a:gridCol w="1020911">
                  <a:extLst>
                    <a:ext uri="{9D8B030D-6E8A-4147-A177-3AD203B41FA5}">
                      <a16:colId xmlns:a16="http://schemas.microsoft.com/office/drawing/2014/main" val="2553328345"/>
                    </a:ext>
                  </a:extLst>
                </a:gridCol>
                <a:gridCol w="2070756">
                  <a:extLst>
                    <a:ext uri="{9D8B030D-6E8A-4147-A177-3AD203B41FA5}">
                      <a16:colId xmlns:a16="http://schemas.microsoft.com/office/drawing/2014/main" val="4028279730"/>
                    </a:ext>
                  </a:extLst>
                </a:gridCol>
                <a:gridCol w="4044712">
                  <a:extLst>
                    <a:ext uri="{9D8B030D-6E8A-4147-A177-3AD203B41FA5}">
                      <a16:colId xmlns:a16="http://schemas.microsoft.com/office/drawing/2014/main" val="1623290007"/>
                    </a:ext>
                  </a:extLst>
                </a:gridCol>
                <a:gridCol w="1360381">
                  <a:extLst>
                    <a:ext uri="{9D8B030D-6E8A-4147-A177-3AD203B41FA5}">
                      <a16:colId xmlns:a16="http://schemas.microsoft.com/office/drawing/2014/main" val="2312642317"/>
                    </a:ext>
                  </a:extLst>
                </a:gridCol>
              </a:tblGrid>
              <a:tr h="293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095"/>
                  </a:ext>
                </a:extLst>
              </a:tr>
              <a:tr h="528246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recommend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 게시판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작성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삭제하기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예약 후 정상적으로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 일이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지난 경우 상품정보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하단에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쓰기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노출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 작성된 경우 리뷰 수정으로 버튼 변경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등록 가능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186238"/>
                  </a:ext>
                </a:extLst>
              </a:tr>
              <a:tr h="696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평점 등록하기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작성페이지에서 상품의 평점 등록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상품의 총 평점에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작성자가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등록한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평점 반영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평점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 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이전 평점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제거 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새 평점 등록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삭제의 경우 작성자와 관리자가 삭제 가능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72873"/>
                  </a:ext>
                </a:extLst>
              </a:tr>
              <a:tr h="696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수정하기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리뷰를 작성한 경우 상품정보 하단의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쓰기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버튼 위치 혹은 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자신의 리뷰 글에서 리뷰 수정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가능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이전 리뷰에서 등록한 평점에 따라 수정 페이지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진입 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평점 정보 반영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095588"/>
                  </a:ext>
                </a:extLst>
              </a:tr>
              <a:tr h="6961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읽기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작성자가 등록한 리뷰 읽기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글에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id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당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 추천 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 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 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+1, 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 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-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1,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하단에 상품 정보 노출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746000"/>
                  </a:ext>
                </a:extLst>
              </a:tr>
              <a:tr h="1925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 필터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일정 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이상의 추천수를 가진 게시물만 노출됨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37555"/>
                  </a:ext>
                </a:extLst>
              </a:tr>
              <a:tr h="360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나누기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페이지당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상단 공지사항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 노출 제외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 나오도록 제한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812183"/>
                  </a:ext>
                </a:extLst>
              </a:tr>
              <a:tr h="5282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댓글 작성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읽기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게시글 읽기 내에서 댓글작성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읽기기능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수정은 작성자만 가능 삭제는 작성자와 관리자 삭제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댓글 읽기 페이지 나누기로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댓글씩 노출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008463"/>
                  </a:ext>
                </a:extLst>
              </a:tr>
              <a:tr h="360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게시판 내 검색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 옵션에 따라 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+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내용에 키워드가 포함된 글 검색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4589" marR="44589" marT="12327" marB="123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801624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149002" y="16928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4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946" y="15847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71588" y="2451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634512" y="1692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838200" y="1908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149002" y="16928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00213"/>
              </p:ext>
            </p:extLst>
          </p:nvPr>
        </p:nvGraphicFramePr>
        <p:xfrm>
          <a:off x="1022400" y="1458921"/>
          <a:ext cx="9704595" cy="4682661"/>
        </p:xfrm>
        <a:graphic>
          <a:graphicData uri="http://schemas.openxmlformats.org/drawingml/2006/table">
            <a:tbl>
              <a:tblPr/>
              <a:tblGrid>
                <a:gridCol w="1398004">
                  <a:extLst>
                    <a:ext uri="{9D8B030D-6E8A-4147-A177-3AD203B41FA5}">
                      <a16:colId xmlns:a16="http://schemas.microsoft.com/office/drawing/2014/main" val="256026397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371298738"/>
                    </a:ext>
                  </a:extLst>
                </a:gridCol>
                <a:gridCol w="2009775">
                  <a:extLst>
                    <a:ext uri="{9D8B030D-6E8A-4147-A177-3AD203B41FA5}">
                      <a16:colId xmlns:a16="http://schemas.microsoft.com/office/drawing/2014/main" val="3291303682"/>
                    </a:ext>
                  </a:extLst>
                </a:gridCol>
                <a:gridCol w="3836069">
                  <a:extLst>
                    <a:ext uri="{9D8B030D-6E8A-4147-A177-3AD203B41FA5}">
                      <a16:colId xmlns:a16="http://schemas.microsoft.com/office/drawing/2014/main" val="1644963835"/>
                    </a:ext>
                  </a:extLst>
                </a:gridCol>
                <a:gridCol w="1470147">
                  <a:extLst>
                    <a:ext uri="{9D8B030D-6E8A-4147-A177-3AD203B41FA5}">
                      <a16:colId xmlns:a16="http://schemas.microsoft.com/office/drawing/2014/main" val="1255169401"/>
                    </a:ext>
                  </a:extLst>
                </a:gridCol>
              </a:tblGrid>
              <a:tr h="3282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685934"/>
                  </a:ext>
                </a:extLst>
              </a:tr>
              <a:tr h="59122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reservation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내역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 내역 확인하기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결제후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결제 내역 확인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본인의 결제 내역만 확인 가능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완료된 상품은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노출되지않음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59646"/>
                  </a:ext>
                </a:extLst>
              </a:tr>
              <a:tr h="2167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 취소 요청하기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예약된 상품의 예약 취소 요청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086480"/>
                  </a:ext>
                </a:extLst>
              </a:tr>
              <a:tr h="2785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wish_list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찜 목록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찜 목록 확인하기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상품에서 찜 한 내용 확인하기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좌측 별 클릭시 찜 목록에서 삭제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660061"/>
                  </a:ext>
                </a:extLst>
              </a:tr>
              <a:tr h="40335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questions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고객문의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문의 작성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문의 게시판에 문의 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삭제는 작성자만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976155"/>
                  </a:ext>
                </a:extLst>
              </a:tr>
              <a:tr h="282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문의 확인하기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본인이 작성한 문의만 확인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234983"/>
                  </a:ext>
                </a:extLst>
              </a:tr>
              <a:tr h="282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답변 확인하기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본인이 작성한 문의에 대한 답변만 확인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71383"/>
                  </a:ext>
                </a:extLst>
              </a:tr>
              <a:tr h="59514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manage_reservation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 내역 확인하기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고객의 예약 내역 확인가능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예약대기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취소요청 상태인 내역만 필터하여 확인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완료된 상품도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주간 노출됨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취소완료 상품은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주후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15118"/>
                  </a:ext>
                </a:extLst>
              </a:tr>
              <a:tr h="5912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예약완료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취소확정 변환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예약대기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취소요청건 예약완료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취소완료로 변경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취소의 경우 상태와 상관 없이 취소 가능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예약대기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예약완료 취소가능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214800"/>
                  </a:ext>
                </a:extLst>
              </a:tr>
              <a:tr h="4385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manager_questions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고객문의 관리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문의 내역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작성자의 문의 내역 확인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필터로 답변이 달리지 않은 문의 내역만 확인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526793"/>
                  </a:ext>
                </a:extLst>
              </a:tr>
              <a:tr h="3442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답변 작성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문의의 바로 아래에 답변 형식으로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9905" marR="49905" marT="13797" marB="1379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569134"/>
                  </a:ext>
                </a:extLst>
              </a:tr>
            </a:tbl>
          </a:graphicData>
        </a:graphic>
      </p:graphicFrame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915882" y="1458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데이터베이스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ER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다이어그램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85055" y="152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0" y="1384981"/>
            <a:ext cx="5694076" cy="496668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96" y="1783402"/>
            <a:ext cx="3866829" cy="390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8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 발표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85055" y="15266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154021" y="3044280"/>
            <a:ext cx="3883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/>
              <a:t>개 발 </a:t>
            </a:r>
            <a:r>
              <a:rPr lang="ko-KR" altLang="en-US" sz="5400" dirty="0" err="1" smtClean="0"/>
              <a:t>발</a:t>
            </a:r>
            <a:r>
              <a:rPr lang="ko-KR" altLang="en-US" sz="5400" dirty="0" smtClean="0"/>
              <a:t> 표</a:t>
            </a:r>
            <a:endParaRPr lang="en-US" altLang="ko-KR" sz="5400" dirty="0" smtClean="0"/>
          </a:p>
        </p:txBody>
      </p:sp>
    </p:spTree>
    <p:extLst>
      <p:ext uri="{BB962C8B-B14F-4D97-AF65-F5344CB8AC3E}">
        <p14:creationId xmlns:p14="http://schemas.microsoft.com/office/powerpoint/2010/main" val="5231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29315" y="1280988"/>
            <a:ext cx="4621438" cy="5183300"/>
            <a:chOff x="3446237" y="1280988"/>
            <a:chExt cx="4621438" cy="51833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6237" y="1280988"/>
              <a:ext cx="4621438" cy="5183300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4962525" y="3686175"/>
              <a:ext cx="1600200" cy="3619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068" y="1713050"/>
            <a:ext cx="3792672" cy="17412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068" y="3394611"/>
            <a:ext cx="3694423" cy="18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입력 값은 있으나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DB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존재하지 않을 때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83" y="2696469"/>
            <a:ext cx="3114995" cy="151058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919" y="5401600"/>
            <a:ext cx="6296904" cy="8764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62" y="2971909"/>
            <a:ext cx="6249272" cy="70494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797162" y="1401603"/>
            <a:ext cx="5915851" cy="1486107"/>
            <a:chOff x="4848940" y="2825691"/>
            <a:chExt cx="5915851" cy="148610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8940" y="2825691"/>
              <a:ext cx="5915851" cy="1486107"/>
            </a:xfrm>
            <a:prstGeom prst="rect">
              <a:avLst/>
            </a:prstGeom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5181600" y="3333750"/>
              <a:ext cx="3648075" cy="2190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919" y="3972058"/>
            <a:ext cx="5315692" cy="13527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97162" y="1314590"/>
            <a:ext cx="6249272" cy="25388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483567" y="227383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controller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65288" y="4947201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jsp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97161" y="3937819"/>
            <a:ext cx="6381855" cy="2424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저장 체크 시 쿠키 생성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10" y="3604486"/>
            <a:ext cx="5782482" cy="819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610" y="1504049"/>
            <a:ext cx="3724795" cy="17909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60873" y="1436203"/>
            <a:ext cx="3286584" cy="4887007"/>
            <a:chOff x="660873" y="1436203"/>
            <a:chExt cx="3286584" cy="488700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73" y="1436203"/>
              <a:ext cx="3286584" cy="4887007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985076" y="5534025"/>
              <a:ext cx="977074" cy="2095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252610" y="4799211"/>
            <a:ext cx="7298785" cy="1523999"/>
            <a:chOff x="4279336" y="1390651"/>
            <a:chExt cx="7298785" cy="15239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9336" y="1436203"/>
              <a:ext cx="7298785" cy="1428949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524750" y="2657475"/>
              <a:ext cx="2505075" cy="2571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438900" y="1390651"/>
              <a:ext cx="1247775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210547" y="1870734"/>
            <a:ext cx="3069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로그인 후 쿠키 생성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10546" y="2487998"/>
            <a:ext cx="3069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체크해제 시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쿠키 저장 시간을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r>
              <a:rPr lang="ko-KR" altLang="en-US" sz="1400" dirty="0" smtClean="0">
                <a:solidFill>
                  <a:srgbClr val="FF0000"/>
                </a:solidFill>
              </a:rPr>
              <a:t>으로 하여 바로 삭제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85281" y="1280988"/>
            <a:ext cx="4621438" cy="5183300"/>
            <a:chOff x="3785281" y="1280988"/>
            <a:chExt cx="4621438" cy="51833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5281" y="1280988"/>
              <a:ext cx="4621438" cy="5183300"/>
            </a:xfrm>
            <a:prstGeom prst="rect">
              <a:avLst/>
            </a:prstGeom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5295900" y="4038600"/>
              <a:ext cx="1600200" cy="3619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94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10" y="1280988"/>
            <a:ext cx="4493980" cy="50403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985" y="5673502"/>
            <a:ext cx="1638529" cy="238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9195" y="5122875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※ </a:t>
            </a:r>
            <a:r>
              <a:rPr lang="ko-KR" altLang="en-US" sz="1400" dirty="0" smtClean="0"/>
              <a:t>모든 항목에 필수 입력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050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유효성 검사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20" y="1852151"/>
            <a:ext cx="4048690" cy="8478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20" y="3135296"/>
            <a:ext cx="4172532" cy="8668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541" y="4375509"/>
            <a:ext cx="4229690" cy="9907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347" y="4489825"/>
            <a:ext cx="3924848" cy="762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715" y="2678032"/>
            <a:ext cx="4153480" cy="132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18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1" name="그룹 1030"/>
          <p:cNvGrpSpPr/>
          <p:nvPr/>
        </p:nvGrpSpPr>
        <p:grpSpPr>
          <a:xfrm>
            <a:off x="1572868" y="1823066"/>
            <a:ext cx="8956914" cy="3491357"/>
            <a:chOff x="1522862" y="1482020"/>
            <a:chExt cx="8956914" cy="3491357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AA0C7B3-6E73-8001-C338-C78B118FD976}"/>
                </a:ext>
              </a:extLst>
            </p:cNvPr>
            <p:cNvSpPr/>
            <p:nvPr/>
          </p:nvSpPr>
          <p:spPr>
            <a:xfrm>
              <a:off x="1522862" y="1497347"/>
              <a:ext cx="2545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b="1" u="sng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</a:t>
              </a:r>
              <a:r>
                <a:rPr lang="en-US" altLang="ko-KR" b="1" u="sng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1</a:t>
              </a:r>
            </a:p>
            <a:p>
              <a:pPr marL="90488"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개요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AA0C7B3-6E73-8001-C338-C78B118FD976}"/>
                </a:ext>
              </a:extLst>
            </p:cNvPr>
            <p:cNvSpPr/>
            <p:nvPr/>
          </p:nvSpPr>
          <p:spPr>
            <a:xfrm>
              <a:off x="4628012" y="1482020"/>
              <a:ext cx="2545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b="1" u="sng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2</a:t>
              </a:r>
              <a:endParaRPr lang="en-US" altLang="ko-KR" b="1" u="sng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 및 개발</a:t>
              </a:r>
              <a:endPara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AA0C7B3-6E73-8001-C338-C78B118FD976}"/>
                </a:ext>
              </a:extLst>
            </p:cNvPr>
            <p:cNvSpPr/>
            <p:nvPr/>
          </p:nvSpPr>
          <p:spPr>
            <a:xfrm>
              <a:off x="7934325" y="1497347"/>
              <a:ext cx="2545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b="1" u="sng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</a:t>
              </a:r>
              <a:r>
                <a:rPr lang="en-US" altLang="ko-KR" b="1" u="sng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3</a:t>
              </a:r>
            </a:p>
            <a:p>
              <a:pPr marL="90488"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개발 발표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AA0C7B3-6E73-8001-C338-C78B118FD976}"/>
                </a:ext>
              </a:extLst>
            </p:cNvPr>
            <p:cNvSpPr/>
            <p:nvPr/>
          </p:nvSpPr>
          <p:spPr>
            <a:xfrm>
              <a:off x="6394898" y="4023277"/>
              <a:ext cx="2545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b="1" u="sng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</a:t>
              </a:r>
              <a:r>
                <a:rPr lang="en-US" altLang="ko-KR" b="1" u="sng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4</a:t>
              </a:r>
            </a:p>
            <a:p>
              <a:pPr marL="90488"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결론</a:t>
              </a:r>
              <a:endPara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AA0C7B3-6E73-8001-C338-C78B118FD976}"/>
                </a:ext>
              </a:extLst>
            </p:cNvPr>
            <p:cNvSpPr/>
            <p:nvPr/>
          </p:nvSpPr>
          <p:spPr>
            <a:xfrm>
              <a:off x="2951459" y="4050047"/>
              <a:ext cx="2545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b="1" u="sng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STEP. </a:t>
              </a:r>
              <a:r>
                <a:rPr lang="en-US" altLang="ko-KR" b="1" u="sng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5</a:t>
              </a:r>
            </a:p>
            <a:p>
              <a:pPr marL="90488"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시연</a:t>
              </a:r>
              <a:endPara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r>
              <a:rPr lang="ko-KR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4136231" y="2095270"/>
            <a:ext cx="616696" cy="409575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409282" y="2095270"/>
            <a:ext cx="616696" cy="409575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10800000">
            <a:off x="5787652" y="4647970"/>
            <a:ext cx="616696" cy="409575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7200000">
            <a:off x="8457031" y="3358235"/>
            <a:ext cx="616696" cy="409575"/>
          </a:xfrm>
          <a:prstGeom prst="right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 가능한 아이디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7" y="3318275"/>
            <a:ext cx="4143953" cy="933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76" y="4430351"/>
            <a:ext cx="4391638" cy="148610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84999" y="1774387"/>
            <a:ext cx="4961464" cy="2105319"/>
            <a:chOff x="6096000" y="1634875"/>
            <a:chExt cx="4961464" cy="210531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634875"/>
              <a:ext cx="4961464" cy="2105319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6391275" y="2404520"/>
              <a:ext cx="2695575" cy="1651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49" y="1769665"/>
            <a:ext cx="4124901" cy="1324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3" name="직선 화살표 연결선 22"/>
          <p:cNvCxnSpPr/>
          <p:nvPr/>
        </p:nvCxnSpPr>
        <p:spPr>
          <a:xfrm flipH="1" flipV="1">
            <a:off x="8686801" y="2924177"/>
            <a:ext cx="179451" cy="1009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20025" y="4202285"/>
            <a:ext cx="2581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아이디 개수를 가져와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r>
              <a:rPr lang="ko-KR" altLang="en-US" sz="1400" dirty="0" smtClean="0">
                <a:solidFill>
                  <a:srgbClr val="FF0000"/>
                </a:solidFill>
              </a:rPr>
              <a:t>개면 중복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r>
              <a:rPr lang="ko-KR" altLang="en-US" sz="1400" dirty="0" smtClean="0">
                <a:solidFill>
                  <a:srgbClr val="FF0000"/>
                </a:solidFill>
              </a:rPr>
              <a:t>개면 사용가능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9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52943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실시간 검사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40" y="3117457"/>
            <a:ext cx="2725414" cy="10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90" y="2892007"/>
            <a:ext cx="2737673" cy="10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42" y="5160283"/>
            <a:ext cx="2649767" cy="10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73" y="4044319"/>
            <a:ext cx="2615493" cy="10436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40" y="4566145"/>
            <a:ext cx="2577272" cy="1080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494677" y="1200044"/>
            <a:ext cx="7392596" cy="1307008"/>
            <a:chOff x="4256927" y="1350467"/>
            <a:chExt cx="7392596" cy="13070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56927" y="1350467"/>
              <a:ext cx="7392596" cy="1307008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7067550" y="1485900"/>
              <a:ext cx="1190625" cy="2286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7762875" y="2057401"/>
              <a:ext cx="1228725" cy="23209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072085" y="2654324"/>
            <a:ext cx="3964141" cy="3823643"/>
            <a:chOff x="4465484" y="2214992"/>
            <a:chExt cx="3964141" cy="4061983"/>
          </a:xfrm>
        </p:grpSpPr>
        <p:grpSp>
          <p:nvGrpSpPr>
            <p:cNvPr id="12" name="그룹 11"/>
            <p:cNvGrpSpPr/>
            <p:nvPr/>
          </p:nvGrpSpPr>
          <p:grpSpPr>
            <a:xfrm>
              <a:off x="4556451" y="2240071"/>
              <a:ext cx="3821343" cy="3988892"/>
              <a:chOff x="7718237" y="2511373"/>
              <a:chExt cx="3821343" cy="398889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19852" y="2954864"/>
                <a:ext cx="3619728" cy="3545401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8237" y="2511373"/>
                <a:ext cx="1614998" cy="423737"/>
              </a:xfrm>
              <a:prstGeom prst="rect">
                <a:avLst/>
              </a:prstGeom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4465484" y="2214992"/>
              <a:ext cx="3964141" cy="40619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8" name="직선 화살표 연결선 127"/>
          <p:cNvCxnSpPr/>
          <p:nvPr/>
        </p:nvCxnSpPr>
        <p:spPr>
          <a:xfrm>
            <a:off x="3615671" y="3432007"/>
            <a:ext cx="937279" cy="765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28" idx="3"/>
          </p:cNvCxnSpPr>
          <p:nvPr/>
        </p:nvCxnSpPr>
        <p:spPr>
          <a:xfrm>
            <a:off x="3525866" y="4566145"/>
            <a:ext cx="1027084" cy="358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stCxn id="27" idx="3"/>
          </p:cNvCxnSpPr>
          <p:nvPr/>
        </p:nvCxnSpPr>
        <p:spPr>
          <a:xfrm flipV="1">
            <a:off x="3539409" y="5385733"/>
            <a:ext cx="1013541" cy="314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23" idx="1"/>
          </p:cNvCxnSpPr>
          <p:nvPr/>
        </p:nvCxnSpPr>
        <p:spPr>
          <a:xfrm flipH="1">
            <a:off x="7419975" y="3657457"/>
            <a:ext cx="1072665" cy="157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7" idx="1"/>
          </p:cNvCxnSpPr>
          <p:nvPr/>
        </p:nvCxnSpPr>
        <p:spPr>
          <a:xfrm flipH="1">
            <a:off x="6917034" y="5106145"/>
            <a:ext cx="1575606" cy="98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5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휴대번호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자동 하이픈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06" y="3515696"/>
            <a:ext cx="7713059" cy="279266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503" y="3910191"/>
            <a:ext cx="7695774" cy="1795284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187" y="2036326"/>
            <a:ext cx="3894414" cy="6337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788" y="1351638"/>
            <a:ext cx="3991532" cy="6668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788" y="2042818"/>
            <a:ext cx="3991532" cy="6001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4788" y="2692236"/>
            <a:ext cx="4001058" cy="600159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5325994" y="2086797"/>
            <a:ext cx="533400" cy="5328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체크사항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000" y="2019797"/>
            <a:ext cx="1933845" cy="4096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00" y="2684318"/>
            <a:ext cx="4877481" cy="37152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750" y="2452191"/>
            <a:ext cx="5760000" cy="20936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000" y="1490310"/>
            <a:ext cx="5601482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체크사항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00" y="1308855"/>
            <a:ext cx="2520000" cy="5056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40" y="1308855"/>
            <a:ext cx="2520000" cy="5141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80" y="1308855"/>
            <a:ext cx="2520000" cy="50849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4875" y="3248025"/>
            <a:ext cx="2366265" cy="81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352801" y="2760948"/>
            <a:ext cx="545400" cy="353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904640" y="5104098"/>
            <a:ext cx="2359440" cy="353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99" y="1295928"/>
            <a:ext cx="2728041" cy="770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573" y="1308855"/>
            <a:ext cx="2642752" cy="75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080" y="1308855"/>
            <a:ext cx="2564661" cy="75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54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체크사항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00" y="1310400"/>
            <a:ext cx="2520000" cy="50906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00" y="1310400"/>
            <a:ext cx="2520000" cy="51471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00" y="1310400"/>
            <a:ext cx="2520000" cy="513583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1603500" y="5532723"/>
            <a:ext cx="2225550" cy="38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784624" y="5532723"/>
            <a:ext cx="2244825" cy="38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957500" y="5532723"/>
            <a:ext cx="2248538" cy="382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800" y="1310400"/>
            <a:ext cx="2533315" cy="78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739" y="1310400"/>
            <a:ext cx="2533315" cy="785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854" y="1310401"/>
            <a:ext cx="2653829" cy="785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41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회원가입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체크사항 통과 후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3" y="1734396"/>
            <a:ext cx="4680000" cy="12827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5" y="3451762"/>
            <a:ext cx="4680000" cy="8435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514" y="1839969"/>
            <a:ext cx="6120000" cy="195740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0873" y="4891038"/>
            <a:ext cx="389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MySQL (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데이터베이스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30763" y="5307866"/>
            <a:ext cx="8421669" cy="577367"/>
            <a:chOff x="730763" y="5307866"/>
            <a:chExt cx="8421669" cy="57736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763" y="5635012"/>
              <a:ext cx="8390741" cy="25022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0832" y="5307866"/>
              <a:ext cx="8391600" cy="348958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5981700" y="2960044"/>
            <a:ext cx="3149329" cy="4975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37" y="1280988"/>
            <a:ext cx="4621438" cy="51833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5619750" y="4457700"/>
            <a:ext cx="866775" cy="180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2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화면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00" y="1310400"/>
            <a:ext cx="3960000" cy="42997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400" y="1310400"/>
            <a:ext cx="3960000" cy="429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 인증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00" y="1310401"/>
            <a:ext cx="3960000" cy="425471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404" y="1310400"/>
            <a:ext cx="4258269" cy="126700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88" y="2722998"/>
            <a:ext cx="4277322" cy="14575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404" y="4297339"/>
            <a:ext cx="4296706" cy="145546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800475" y="3800475"/>
            <a:ext cx="523875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81250" y="4105275"/>
            <a:ext cx="1943100" cy="333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84011" y="4017220"/>
            <a:ext cx="191449" cy="191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769350" y="1310400"/>
            <a:ext cx="191449" cy="191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769350" y="2722998"/>
            <a:ext cx="191449" cy="191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09026" y="3693370"/>
            <a:ext cx="191449" cy="191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개요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36044" y="1505397"/>
            <a:ext cx="691991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 smtClean="0"/>
              <a:t>개발 배경</a:t>
            </a:r>
            <a:endParaRPr lang="en-US" altLang="ko-KR" sz="2000" b="1" dirty="0" smtClean="0"/>
          </a:p>
          <a:p>
            <a:pPr fontAlgn="base"/>
            <a:r>
              <a:rPr lang="ko-KR" altLang="en-US" dirty="0" smtClean="0"/>
              <a:t> 코로나로 인한 여행에 대한 욕구들이 위드 코로나로 풀려나면서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 여행에 대한 관심이 늘어날 것으로 보여 개발을 진행하였습니다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sz="2000" b="1" dirty="0" smtClean="0"/>
              <a:t>제작 기간</a:t>
            </a:r>
            <a:endParaRPr lang="en-US" altLang="ko-KR" sz="2000" b="1" dirty="0" smtClean="0"/>
          </a:p>
          <a:p>
            <a:pPr fontAlgn="base"/>
            <a:r>
              <a:rPr lang="en-US" altLang="ko-KR" dirty="0" smtClean="0"/>
              <a:t> 2022/11/07 ~ 2022/12/06</a:t>
            </a:r>
          </a:p>
          <a:p>
            <a:pPr marL="285750" indent="-285750" fontAlgn="base">
              <a:buFontTx/>
              <a:buChar char="-"/>
            </a:pPr>
            <a:endParaRPr lang="en-US" altLang="ko-KR" dirty="0"/>
          </a:p>
          <a:p>
            <a:pPr fontAlgn="base"/>
            <a:r>
              <a:rPr lang="ko-KR" altLang="en-US" sz="2000" b="1" dirty="0" smtClean="0"/>
              <a:t>개발 환경</a:t>
            </a:r>
            <a:endParaRPr lang="ko-KR" altLang="en-US" sz="2000" b="1" dirty="0"/>
          </a:p>
          <a:p>
            <a:pPr fontAlgn="base"/>
            <a:r>
              <a:rPr lang="en-US" altLang="ko-KR" dirty="0"/>
              <a:t> </a:t>
            </a:r>
            <a:r>
              <a:rPr lang="ko-KR" altLang="en-US" dirty="0" smtClean="0"/>
              <a:t>사용 언어 </a:t>
            </a:r>
            <a:r>
              <a:rPr lang="en-US" altLang="ko-KR" dirty="0" smtClean="0"/>
              <a:t>: JAVA / JSP / JavaScript / </a:t>
            </a:r>
            <a:r>
              <a:rPr lang="en-US" altLang="ko-KR" dirty="0"/>
              <a:t>j</a:t>
            </a:r>
            <a:r>
              <a:rPr lang="en-US" altLang="ko-KR" dirty="0" smtClean="0"/>
              <a:t>Query / CSS</a:t>
            </a:r>
          </a:p>
          <a:p>
            <a:pPr fontAlgn="base"/>
            <a:r>
              <a:rPr lang="en-US" altLang="ko-KR" dirty="0"/>
              <a:t> </a:t>
            </a:r>
            <a:r>
              <a:rPr lang="ko-KR" altLang="en-US" dirty="0" smtClean="0"/>
              <a:t>데이터베이스 </a:t>
            </a:r>
            <a:r>
              <a:rPr lang="en-US" altLang="ko-KR" dirty="0" smtClean="0"/>
              <a:t>: MySQL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sz="2000" b="1" dirty="0" smtClean="0"/>
              <a:t>서버</a:t>
            </a:r>
            <a:endParaRPr lang="en-US" altLang="ko-KR" sz="2000" b="1" dirty="0" smtClean="0"/>
          </a:p>
          <a:p>
            <a:pPr fontAlgn="base"/>
            <a:r>
              <a:rPr lang="en-US" altLang="ko-KR" sz="2000" b="1" dirty="0"/>
              <a:t> </a:t>
            </a:r>
            <a:r>
              <a:rPr lang="en-US" altLang="ko-KR" dirty="0"/>
              <a:t>apache-tomcat-9.0.52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483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 인증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07147" y="1397122"/>
            <a:ext cx="125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Controller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5" y="2034988"/>
            <a:ext cx="5111673" cy="214648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007147" y="2034988"/>
            <a:ext cx="5829515" cy="3794312"/>
            <a:chOff x="5886161" y="2034988"/>
            <a:chExt cx="5530977" cy="360000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161" y="2034988"/>
              <a:ext cx="5530977" cy="3600000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6231063" y="4467225"/>
              <a:ext cx="3017712" cy="1905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0695" y="1397122"/>
            <a:ext cx="222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Email API method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5818" y="4944485"/>
            <a:ext cx="378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/>
                </a:solidFill>
              </a:rPr>
              <a:t>이메일 인증 </a:t>
            </a:r>
            <a:r>
              <a:rPr lang="en-US" altLang="ko-KR" sz="2400" dirty="0" smtClean="0">
                <a:solidFill>
                  <a:schemeClr val="bg2"/>
                </a:solidFill>
              </a:rPr>
              <a:t>API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229350" y="2476500"/>
            <a:ext cx="3038475" cy="1619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615906" y="2369567"/>
            <a:ext cx="1504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이메일이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DB</a:t>
            </a:r>
            <a:r>
              <a:rPr lang="ko-KR" altLang="en-US" sz="1400" dirty="0" smtClean="0">
                <a:solidFill>
                  <a:srgbClr val="FF0000"/>
                </a:solidFill>
              </a:rPr>
              <a:t>에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있다면 </a:t>
            </a:r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없다면 </a:t>
            </a:r>
            <a:r>
              <a:rPr lang="en-US" altLang="ko-KR" sz="1400" dirty="0" smtClean="0">
                <a:solidFill>
                  <a:srgbClr val="FF0000"/>
                </a:solidFill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590925" y="3705225"/>
            <a:ext cx="2638425" cy="8932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58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이메일 인증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78800" y="1310400"/>
            <a:ext cx="4140000" cy="4495233"/>
            <a:chOff x="1378800" y="1371226"/>
            <a:chExt cx="4140000" cy="44952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800" y="1371226"/>
              <a:ext cx="4140000" cy="4495233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2552700" y="3451762"/>
              <a:ext cx="2628900" cy="167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460" y="2013286"/>
            <a:ext cx="597300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인증확인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후 결과 창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00" y="1306800"/>
            <a:ext cx="4320000" cy="46415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00" y="1306800"/>
            <a:ext cx="4320000" cy="464150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66975" y="4352925"/>
            <a:ext cx="2143125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0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아이디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/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찾기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아이디와 동일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9563"/>
            <a:ext cx="4925112" cy="16671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800" y="1309563"/>
            <a:ext cx="4320000" cy="51368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475" y="3331930"/>
            <a:ext cx="4530162" cy="276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7" y="2109164"/>
            <a:ext cx="6115514" cy="291916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431" y="3408943"/>
            <a:ext cx="3538810" cy="92580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795" y="4266527"/>
            <a:ext cx="3450627" cy="895475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351" y="1494294"/>
            <a:ext cx="3195644" cy="1140762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9797220" y="1835455"/>
            <a:ext cx="171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입력 값이 없을 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613605" y="2850099"/>
            <a:ext cx="5754768" cy="3354060"/>
            <a:chOff x="6639351" y="3106549"/>
            <a:chExt cx="5754768" cy="3354060"/>
          </a:xfrm>
        </p:grpSpPr>
        <p:grpSp>
          <p:nvGrpSpPr>
            <p:cNvPr id="2" name="그룹 1"/>
            <p:cNvGrpSpPr/>
            <p:nvPr/>
          </p:nvGrpSpPr>
          <p:grpSpPr>
            <a:xfrm>
              <a:off x="6639351" y="3107702"/>
              <a:ext cx="5407800" cy="3352907"/>
              <a:chOff x="6631102" y="2620184"/>
              <a:chExt cx="5407800" cy="3352907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1102" y="5028325"/>
                <a:ext cx="5018421" cy="8542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04251" y="2693225"/>
                <a:ext cx="4124901" cy="962159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04251" y="3909246"/>
                <a:ext cx="4451429" cy="940838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9797220" y="4399939"/>
                <a:ext cx="19254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FF0000"/>
                    </a:solidFill>
                  </a:rPr>
                  <a:t>비밀번호가 틀렸을 때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631102" y="2620184"/>
                <a:ext cx="5018421" cy="3352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1228829" y="3742204"/>
                <a:ext cx="8100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 smtClean="0">
                    <a:solidFill>
                      <a:srgbClr val="FF0000"/>
                    </a:solidFill>
                  </a:rPr>
                  <a:t>jsp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0679171" y="3106549"/>
              <a:ext cx="1714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F0000"/>
                  </a:solidFill>
                </a:rPr>
                <a:t>Controller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8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 후 화면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97" y="1409322"/>
            <a:ext cx="9185206" cy="48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3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수정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유효성 검사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3" y="1350467"/>
            <a:ext cx="2857899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61" y="1280988"/>
            <a:ext cx="4782217" cy="51251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78" y="3180261"/>
            <a:ext cx="5001323" cy="54300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72" y="3746024"/>
            <a:ext cx="5058481" cy="5239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2622" y="1407588"/>
            <a:ext cx="1648055" cy="619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4520" y="2500614"/>
            <a:ext cx="1952898" cy="724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2622" y="3507526"/>
            <a:ext cx="1762371" cy="571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3489" y="4463625"/>
            <a:ext cx="2400635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/>
          <p:cNvSpPr txBox="1"/>
          <p:nvPr/>
        </p:nvSpPr>
        <p:spPr>
          <a:xfrm>
            <a:off x="2159712" y="5073310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2"/>
                </a:solidFill>
              </a:rPr>
              <a:t>수정</a:t>
            </a:r>
            <a:endParaRPr lang="ko-KR" altLang="en-US" sz="2400" dirty="0">
              <a:solidFill>
                <a:schemeClr val="bg2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85076" y="2447570"/>
            <a:ext cx="2072449" cy="356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5" idx="3"/>
          </p:cNvCxnSpPr>
          <p:nvPr/>
        </p:nvCxnSpPr>
        <p:spPr>
          <a:xfrm>
            <a:off x="3057525" y="2626013"/>
            <a:ext cx="1891036" cy="667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9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수정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320" y="1949162"/>
            <a:ext cx="4391638" cy="54300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6463320" y="2997164"/>
            <a:ext cx="5058481" cy="2543530"/>
            <a:chOff x="6463320" y="2576335"/>
            <a:chExt cx="5058481" cy="254353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3320" y="2576335"/>
              <a:ext cx="5058481" cy="2543530"/>
            </a:xfrm>
            <a:prstGeom prst="rect">
              <a:avLst/>
            </a:prstGeom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7105650" y="3486150"/>
              <a:ext cx="3590925" cy="2190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63" y="1854004"/>
            <a:ext cx="4153480" cy="114316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95" y="3271293"/>
            <a:ext cx="4907331" cy="127137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70" y="4740109"/>
            <a:ext cx="4963218" cy="47631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15882" y="5779112"/>
            <a:ext cx="5382376" cy="365710"/>
            <a:chOff x="669921" y="5440667"/>
            <a:chExt cx="5382376" cy="3657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921" y="5440667"/>
              <a:ext cx="5382376" cy="200053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921" y="5663482"/>
              <a:ext cx="5382376" cy="142895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660873" y="5362034"/>
            <a:ext cx="389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MySQL (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데이터베이스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87427" y="5468641"/>
            <a:ext cx="289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Session</a:t>
            </a:r>
            <a:r>
              <a:rPr lang="ko-KR" altLang="en-US" sz="1400" dirty="0" smtClean="0">
                <a:solidFill>
                  <a:srgbClr val="FF0000"/>
                </a:solidFill>
              </a:rPr>
              <a:t>에 저장된 </a:t>
            </a:r>
            <a:r>
              <a:rPr lang="en-US" altLang="ko-KR" sz="1400" dirty="0" smtClean="0">
                <a:solidFill>
                  <a:srgbClr val="FF0000"/>
                </a:solidFill>
              </a:rPr>
              <a:t>id</a:t>
            </a:r>
            <a:r>
              <a:rPr lang="ko-KR" altLang="en-US" sz="1400" dirty="0" smtClean="0">
                <a:solidFill>
                  <a:srgbClr val="FF0000"/>
                </a:solidFill>
              </a:rPr>
              <a:t>와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입력된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pwd</a:t>
            </a:r>
            <a:r>
              <a:rPr lang="ko-KR" altLang="en-US" sz="1400" dirty="0" smtClean="0">
                <a:solidFill>
                  <a:srgbClr val="FF0000"/>
                </a:solidFill>
              </a:rPr>
              <a:t>를 가져와 수정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0229850" y="4238625"/>
            <a:ext cx="352425" cy="1123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364" y="1614397"/>
            <a:ext cx="8667272" cy="453061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77025" y="5524500"/>
            <a:ext cx="571500" cy="333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7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개인정보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회원탈퇴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0" y="1429052"/>
            <a:ext cx="4753704" cy="2484585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539796" y="1432328"/>
            <a:ext cx="5950568" cy="2874186"/>
            <a:chOff x="444467" y="4178277"/>
            <a:chExt cx="4826770" cy="192405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467" y="4178277"/>
              <a:ext cx="4826770" cy="1924050"/>
            </a:xfrm>
            <a:prstGeom prst="rect">
              <a:avLst/>
            </a:prstGeom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660873" y="4905375"/>
              <a:ext cx="2453802" cy="20002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913755" y="5318856"/>
              <a:ext cx="1343670" cy="13896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67" y="3936399"/>
            <a:ext cx="3046683" cy="1196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067" y="5351975"/>
            <a:ext cx="3046683" cy="1026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그룹 7"/>
          <p:cNvGrpSpPr/>
          <p:nvPr/>
        </p:nvGrpSpPr>
        <p:grpSpPr>
          <a:xfrm>
            <a:off x="5473121" y="4570062"/>
            <a:ext cx="5525262" cy="1644817"/>
            <a:chOff x="5473121" y="4570062"/>
            <a:chExt cx="5525262" cy="164481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9796" y="4993718"/>
              <a:ext cx="5458587" cy="44773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473121" y="4570062"/>
              <a:ext cx="2012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ko-KR" sz="1400" b="1" dirty="0" smtClean="0"/>
                <a:t>before</a:t>
              </a:r>
              <a:endParaRPr lang="ko-KR" altLang="en-US" sz="14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73121" y="5557334"/>
              <a:ext cx="2012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ko-KR" sz="1400" b="1" dirty="0" smtClean="0"/>
                <a:t>after</a:t>
              </a:r>
              <a:endParaRPr lang="ko-KR" altLang="en-US" sz="1400" b="1" dirty="0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9796" y="5910036"/>
              <a:ext cx="5439534" cy="304843"/>
            </a:xfrm>
            <a:prstGeom prst="rect">
              <a:avLst/>
            </a:prstGeom>
          </p:spPr>
        </p:pic>
      </p:grpSp>
      <p:sp>
        <p:nvSpPr>
          <p:cNvPr id="9" name="모서리가 둥근 직사각형 8"/>
          <p:cNvSpPr/>
          <p:nvPr/>
        </p:nvSpPr>
        <p:spPr>
          <a:xfrm>
            <a:off x="5539796" y="5141387"/>
            <a:ext cx="5366329" cy="1608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831698" y="3221614"/>
            <a:ext cx="120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session</a:t>
            </a:r>
            <a:r>
              <a:rPr lang="ko-KR" altLang="en-US" sz="1400" dirty="0" smtClean="0">
                <a:solidFill>
                  <a:srgbClr val="FF0000"/>
                </a:solidFill>
              </a:rPr>
              <a:t> 삭제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stCxn id="2" idx="1"/>
          </p:cNvCxnSpPr>
          <p:nvPr/>
        </p:nvCxnSpPr>
        <p:spPr>
          <a:xfrm flipH="1" flipV="1">
            <a:off x="7921680" y="3310769"/>
            <a:ext cx="910018" cy="64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49067" y="2052918"/>
            <a:ext cx="3576721" cy="9054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34" idx="2"/>
          </p:cNvCxnSpPr>
          <p:nvPr/>
        </p:nvCxnSpPr>
        <p:spPr>
          <a:xfrm flipH="1">
            <a:off x="3016122" y="2958353"/>
            <a:ext cx="856631" cy="955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88331"/>
              </p:ext>
            </p:extLst>
          </p:nvPr>
        </p:nvGraphicFramePr>
        <p:xfrm>
          <a:off x="1020566" y="1565002"/>
          <a:ext cx="10150869" cy="4721241"/>
        </p:xfrm>
        <a:graphic>
          <a:graphicData uri="http://schemas.openxmlformats.org/drawingml/2006/table">
            <a:tbl>
              <a:tblPr/>
              <a:tblGrid>
                <a:gridCol w="1306026">
                  <a:extLst>
                    <a:ext uri="{9D8B030D-6E8A-4147-A177-3AD203B41FA5}">
                      <a16:colId xmlns:a16="http://schemas.microsoft.com/office/drawing/2014/main" val="1280640601"/>
                    </a:ext>
                  </a:extLst>
                </a:gridCol>
                <a:gridCol w="1045332">
                  <a:extLst>
                    <a:ext uri="{9D8B030D-6E8A-4147-A177-3AD203B41FA5}">
                      <a16:colId xmlns:a16="http://schemas.microsoft.com/office/drawing/2014/main" val="3366448573"/>
                    </a:ext>
                  </a:extLst>
                </a:gridCol>
                <a:gridCol w="3130879">
                  <a:extLst>
                    <a:ext uri="{9D8B030D-6E8A-4147-A177-3AD203B41FA5}">
                      <a16:colId xmlns:a16="http://schemas.microsoft.com/office/drawing/2014/main" val="282820164"/>
                    </a:ext>
                  </a:extLst>
                </a:gridCol>
                <a:gridCol w="3130879">
                  <a:extLst>
                    <a:ext uri="{9D8B030D-6E8A-4147-A177-3AD203B41FA5}">
                      <a16:colId xmlns:a16="http://schemas.microsoft.com/office/drawing/2014/main" val="1102056157"/>
                    </a:ext>
                  </a:extLst>
                </a:gridCol>
                <a:gridCol w="1537753">
                  <a:extLst>
                    <a:ext uri="{9D8B030D-6E8A-4147-A177-3AD203B41FA5}">
                      <a16:colId xmlns:a16="http://schemas.microsoft.com/office/drawing/2014/main" val="68107485"/>
                    </a:ext>
                  </a:extLst>
                </a:gridCol>
              </a:tblGrid>
              <a:tr h="3432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207919"/>
                  </a:ext>
                </a:extLst>
              </a:tr>
              <a:tr h="42190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signup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 회원가입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아이디 중복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사이트에 중복 되는 아이디가 있는지 중복 체크하고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불가능하면 불가능이라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뜨고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가능하면 가능하다고 뜨게끔 작성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24812"/>
                  </a:ext>
                </a:extLst>
              </a:tr>
              <a:tr h="421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 중복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 고객정보에 중복되는 이메일이 존재하는지 확인한 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없으면 회원가입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533459"/>
                  </a:ext>
                </a:extLst>
              </a:tr>
              <a:tr h="351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비밀번호 입력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 시 필요한 비밀번호를 설정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193570"/>
                  </a:ext>
                </a:extLst>
              </a:tr>
              <a:tr h="351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이름 입력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선택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회원의 이름을 입력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326034"/>
                  </a:ext>
                </a:extLst>
              </a:tr>
              <a:tr h="421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개인정보 보관 및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필요동의서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사이트가 요구하는 필요 동의서에 체크표시를 받아야 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63299"/>
                  </a:ext>
                </a:extLst>
              </a:tr>
              <a:tr h="351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전화번호 입력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필수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회원의 전화번호를 입력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72682"/>
                  </a:ext>
                </a:extLst>
              </a:tr>
              <a:tr h="6184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findID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 아이디 찾기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 전송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아이디를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잃어버렸을 시 사용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저장되어있는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이메일을 사용해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인증확인을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전송하여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인증했을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경우 아이디 공개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142265"/>
                  </a:ext>
                </a:extLst>
              </a:tr>
              <a:tr h="6184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findPW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 비밀번호 찾기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 전송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비밀번호를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잃어버렸을 시 사용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아이디와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이메일을 입력 한 후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인증했을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경우 비밀번호 공개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013833"/>
                  </a:ext>
                </a:extLst>
              </a:tr>
              <a:tr h="22538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login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 로그인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아이디 입력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시 설정한 아이디를 입력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465260"/>
                  </a:ext>
                </a:extLst>
              </a:tr>
              <a:tr h="2253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비밀번호 입력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회원가입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시 설정한 비밀번호를 입력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200" marR="52200" marT="14432" marB="1443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899196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20763" y="1824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6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361421"/>
            <a:ext cx="9302400" cy="49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16" y="2111742"/>
            <a:ext cx="6294507" cy="323231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47832" y="2111742"/>
            <a:ext cx="4580595" cy="2479839"/>
            <a:chOff x="547832" y="2111742"/>
            <a:chExt cx="4580595" cy="24798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832" y="2111742"/>
              <a:ext cx="4580595" cy="2479839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805144" y="3727899"/>
              <a:ext cx="3366806" cy="44405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848350" y="3590925"/>
            <a:ext cx="5801173" cy="160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219575" y="3981450"/>
            <a:ext cx="1590675" cy="419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5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비밀번호 확인 후 화면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93" y="1359707"/>
            <a:ext cx="93046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0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93" y="1359707"/>
            <a:ext cx="9304615" cy="504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886825" y="2590800"/>
            <a:ext cx="3238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8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클릭 시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0" y="3046276"/>
            <a:ext cx="5061930" cy="309705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762427" y="1529497"/>
            <a:ext cx="4515196" cy="2204328"/>
            <a:chOff x="6762427" y="3939002"/>
            <a:chExt cx="4515196" cy="220432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2427" y="3939002"/>
              <a:ext cx="2823881" cy="11244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1367" y="5324946"/>
              <a:ext cx="2786256" cy="818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00" y="1375790"/>
            <a:ext cx="5421600" cy="15204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85076" y="4152901"/>
            <a:ext cx="3453659" cy="989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762427" y="3995270"/>
            <a:ext cx="4515196" cy="2148060"/>
            <a:chOff x="6762427" y="1529497"/>
            <a:chExt cx="4515196" cy="214806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91367" y="2869045"/>
              <a:ext cx="2786256" cy="8085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2427" y="1529497"/>
              <a:ext cx="2814688" cy="10781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26" name="직선 화살표 연결선 25"/>
          <p:cNvCxnSpPr/>
          <p:nvPr/>
        </p:nvCxnSpPr>
        <p:spPr>
          <a:xfrm flipV="1">
            <a:off x="4802440" y="3733825"/>
            <a:ext cx="1447800" cy="771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삭제 버튼 클릭 시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9" y="1375789"/>
            <a:ext cx="5421138" cy="1520319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606648" y="3046276"/>
            <a:ext cx="5061930" cy="3097054"/>
            <a:chOff x="606648" y="3046276"/>
            <a:chExt cx="5061930" cy="309705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48" y="3046276"/>
              <a:ext cx="5061930" cy="3097054"/>
            </a:xfrm>
            <a:prstGeom prst="rect">
              <a:avLst/>
            </a:prstGeom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948913" y="4029075"/>
              <a:ext cx="3289712" cy="1333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6037706" y="4321517"/>
            <a:ext cx="5523006" cy="1696041"/>
            <a:chOff x="6027786" y="1414269"/>
            <a:chExt cx="5523006" cy="169604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7786" y="1414269"/>
              <a:ext cx="5523006" cy="1696041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6553200" y="1819275"/>
              <a:ext cx="1800225" cy="152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6276975" y="2476500"/>
              <a:ext cx="3209925" cy="2190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69787" y="3150342"/>
            <a:ext cx="1804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버튼을 누를 때 해당 줄의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아이디와 비밀번호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316150" y="4114800"/>
            <a:ext cx="2124711" cy="687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891857" y="4890080"/>
            <a:ext cx="152400" cy="482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21049" y="1752600"/>
            <a:ext cx="2255551" cy="2571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화살표 연결선 127"/>
          <p:cNvCxnSpPr/>
          <p:nvPr/>
        </p:nvCxnSpPr>
        <p:spPr>
          <a:xfrm>
            <a:off x="2305050" y="2048170"/>
            <a:ext cx="1559137" cy="1095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369" y="1380952"/>
            <a:ext cx="5325153" cy="809867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508331" y="1647429"/>
            <a:ext cx="331694" cy="179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121618" y="1647429"/>
            <a:ext cx="331694" cy="1792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567082" y="1891553"/>
            <a:ext cx="941249" cy="1251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861" y="2366144"/>
            <a:ext cx="5208661" cy="68013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756321" y="3150342"/>
            <a:ext cx="1804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비밀번호 노출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2022/12/07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수정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고객정보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삭제 완료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DB 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32" y="2069124"/>
            <a:ext cx="3772426" cy="92405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2" y="3615103"/>
            <a:ext cx="5090831" cy="141989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823" y="4755725"/>
            <a:ext cx="5364093" cy="1332896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747" y="3352256"/>
            <a:ext cx="5174169" cy="788692"/>
          </a:xfrm>
          <a:prstGeom prst="rect">
            <a:avLst/>
          </a:prstGeom>
        </p:spPr>
      </p:pic>
      <p:grpSp>
        <p:nvGrpSpPr>
          <p:cNvPr id="132" name="그룹 131"/>
          <p:cNvGrpSpPr/>
          <p:nvPr/>
        </p:nvGrpSpPr>
        <p:grpSpPr>
          <a:xfrm>
            <a:off x="6288716" y="1794749"/>
            <a:ext cx="5179200" cy="941145"/>
            <a:chOff x="6041250" y="1794749"/>
            <a:chExt cx="5179200" cy="94114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1250" y="1794749"/>
              <a:ext cx="5150631" cy="941145"/>
            </a:xfrm>
            <a:prstGeom prst="rect">
              <a:avLst/>
            </a:prstGeom>
          </p:spPr>
        </p:pic>
        <p:sp>
          <p:nvSpPr>
            <p:cNvPr id="130" name="모서리가 둥근 직사각형 129"/>
            <p:cNvSpPr/>
            <p:nvPr/>
          </p:nvSpPr>
          <p:spPr>
            <a:xfrm>
              <a:off x="6229350" y="1967948"/>
              <a:ext cx="4991100" cy="18470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6041250" y="1377073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/>
              <a:t>before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041250" y="2935309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/>
              <a:t>after 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041250" y="4334796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화면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098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예약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취소 관리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44" y="1887444"/>
            <a:ext cx="5990747" cy="366203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895975" y="4905375"/>
            <a:ext cx="409575" cy="190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305550" y="3629025"/>
            <a:ext cx="1247775" cy="137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85" y="3103367"/>
            <a:ext cx="3795116" cy="994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73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예약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취소 관리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5" y="1480459"/>
            <a:ext cx="4283024" cy="185776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44" y="1890658"/>
            <a:ext cx="5990747" cy="3662036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800517" y="4914900"/>
            <a:ext cx="428583" cy="190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4238625" y="1952625"/>
            <a:ext cx="2886075" cy="3048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464" y="4157885"/>
            <a:ext cx="4413712" cy="55080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464" y="5554155"/>
            <a:ext cx="4413712" cy="2504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38835" y="3716512"/>
            <a:ext cx="381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회원</a:t>
            </a:r>
            <a:r>
              <a:rPr lang="en-US" altLang="ko-KR" sz="1400" b="1" dirty="0" smtClean="0"/>
              <a:t>ID</a:t>
            </a:r>
            <a:r>
              <a:rPr lang="ko-KR" altLang="en-US" sz="1400" b="1" dirty="0" smtClean="0"/>
              <a:t>를 가져와 </a:t>
            </a:r>
            <a:r>
              <a:rPr lang="en-US" altLang="ko-KR" sz="1400" b="1" dirty="0" smtClean="0"/>
              <a:t>Email</a:t>
            </a:r>
            <a:r>
              <a:rPr lang="ko-KR" altLang="en-US" sz="1400" b="1" dirty="0" smtClean="0"/>
              <a:t>을 가져옴</a:t>
            </a:r>
            <a:endParaRPr lang="en-US" altLang="ko-KR" sz="14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7038835" y="5059995"/>
            <a:ext cx="381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smtClean="0"/>
              <a:t>가져온 이메일로 메일을 보냄</a:t>
            </a:r>
            <a:endParaRPr lang="en-US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19030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예약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취소 관리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63532" y="1381124"/>
            <a:ext cx="5018194" cy="4953577"/>
            <a:chOff x="1163532" y="1381124"/>
            <a:chExt cx="5018194" cy="49535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3532" y="1381124"/>
              <a:ext cx="5018194" cy="4953577"/>
            </a:xfrm>
            <a:prstGeom prst="rect">
              <a:avLst/>
            </a:prstGeom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2571750" y="3695700"/>
              <a:ext cx="3200400" cy="1714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436" y="2070636"/>
            <a:ext cx="4908915" cy="27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2877" y="1128587"/>
            <a:ext cx="44616450" cy="78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7638"/>
              </p:ext>
            </p:extLst>
          </p:nvPr>
        </p:nvGraphicFramePr>
        <p:xfrm>
          <a:off x="1022400" y="1280988"/>
          <a:ext cx="10035972" cy="5252512"/>
        </p:xfrm>
        <a:graphic>
          <a:graphicData uri="http://schemas.openxmlformats.org/drawingml/2006/table">
            <a:tbl>
              <a:tblPr/>
              <a:tblGrid>
                <a:gridCol w="876432">
                  <a:extLst>
                    <a:ext uri="{9D8B030D-6E8A-4147-A177-3AD203B41FA5}">
                      <a16:colId xmlns:a16="http://schemas.microsoft.com/office/drawing/2014/main" val="2557045712"/>
                    </a:ext>
                  </a:extLst>
                </a:gridCol>
                <a:gridCol w="1187588">
                  <a:extLst>
                    <a:ext uri="{9D8B030D-6E8A-4147-A177-3AD203B41FA5}">
                      <a16:colId xmlns:a16="http://schemas.microsoft.com/office/drawing/2014/main" val="3059739268"/>
                    </a:ext>
                  </a:extLst>
                </a:gridCol>
                <a:gridCol w="2577830">
                  <a:extLst>
                    <a:ext uri="{9D8B030D-6E8A-4147-A177-3AD203B41FA5}">
                      <a16:colId xmlns:a16="http://schemas.microsoft.com/office/drawing/2014/main" val="3519204332"/>
                    </a:ext>
                  </a:extLst>
                </a:gridCol>
                <a:gridCol w="4189869">
                  <a:extLst>
                    <a:ext uri="{9D8B030D-6E8A-4147-A177-3AD203B41FA5}">
                      <a16:colId xmlns:a16="http://schemas.microsoft.com/office/drawing/2014/main" val="3131392572"/>
                    </a:ext>
                  </a:extLst>
                </a:gridCol>
                <a:gridCol w="1204253">
                  <a:extLst>
                    <a:ext uri="{9D8B030D-6E8A-4147-A177-3AD203B41FA5}">
                      <a16:colId xmlns:a16="http://schemas.microsoft.com/office/drawing/2014/main" val="4037958671"/>
                    </a:ext>
                  </a:extLst>
                </a:gridCol>
              </a:tblGrid>
              <a:tr h="2619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364290"/>
                  </a:ext>
                </a:extLst>
              </a:tr>
              <a:tr h="2219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search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홈페이지에 있는 상품을 검색하게 해주는 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520124"/>
                  </a:ext>
                </a:extLst>
              </a:tr>
              <a:tr h="2219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mypage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마이페이지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마이페이지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고객의 기본정보가 들어있고 수정이나 삭제등 관리 할수 있는 창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001078"/>
                  </a:ext>
                </a:extLst>
              </a:tr>
              <a:tr h="2219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c_manage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고객관리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고객관리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관리자가 고객을 관리 할수 있도록 해주는 창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695191"/>
                  </a:ext>
                </a:extLst>
              </a:tr>
              <a:tr h="2219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board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여행일지 게시판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여행일지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여행을 다녀온 소감으로 쓰는 게시판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추천도 가능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429155"/>
                  </a:ext>
                </a:extLst>
              </a:tr>
              <a:tr h="201967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nav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네비게이션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수도권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수도 및 경기도의 관광 장소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696058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서울에 있는 상품 리스트를 불러오는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700790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의정부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의정부에 있는 상품 리스트를 불러오는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228257"/>
                  </a:ext>
                </a:extLst>
              </a:tr>
              <a:tr h="221949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reviewImg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자동넘김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자동넘김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자동 넘김 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789928"/>
                  </a:ext>
                </a:extLst>
              </a:tr>
              <a:tr h="221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실시간 조회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상품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개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실시간으로 구매율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위까지 메인페이지에 공개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500157"/>
                  </a:ext>
                </a:extLst>
              </a:tr>
              <a:tr h="2219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실시간 게시판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등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추천순으로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정렬한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게시글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하나를 메인페이지에 개시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007574"/>
                  </a:ext>
                </a:extLst>
              </a:tr>
              <a:tr h="201967"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pd_list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상품리스트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구매순으로 정렬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상품들을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구매순으로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정렬하는 버튼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949995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이미지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이미지가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들어가는곳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897712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제목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제목이 있는곳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19006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부제목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부제목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#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부제목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392623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여행기간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상품의 여행기간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675987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평점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평점을 제기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237254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가격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가격을 합리적으로 측정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657725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자세히 보기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상품이 애매할 때 쓰는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기등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26041"/>
                  </a:ext>
                </a:extLst>
              </a:tr>
              <a:tr h="201967"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product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페이지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제목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제목을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명시하는곳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192035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부제목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부제목을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명시하는곳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87579"/>
                  </a:ext>
                </a:extLst>
              </a:tr>
              <a:tr h="2019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사진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사진을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볼수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잇는곳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911" marR="42911" marT="11864" marB="118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1459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5480" y="15196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6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예약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취소 관리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29" y="1941001"/>
            <a:ext cx="4143953" cy="1162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400" y="1382400"/>
            <a:ext cx="5018400" cy="4961250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2571750" y="3695700"/>
            <a:ext cx="3200400" cy="1714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560" y="3695700"/>
            <a:ext cx="4409493" cy="192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712" y="1524560"/>
            <a:ext cx="5726182" cy="474288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2" y="1530453"/>
            <a:ext cx="5400000" cy="4736996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602175" y="1628775"/>
            <a:ext cx="25717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873587" y="1628775"/>
            <a:ext cx="25717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83" y="1356045"/>
            <a:ext cx="10043834" cy="502456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695575" y="1438275"/>
            <a:ext cx="1419225" cy="5524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43450" y="1438275"/>
            <a:ext cx="3838575" cy="5524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2207558" y="1714500"/>
            <a:ext cx="495989" cy="1538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6357" y="1757594"/>
            <a:ext cx="13829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홈페이지 이동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31917" y="2932488"/>
            <a:ext cx="26176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검색어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입력 시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키워드에 맞는 상품 검색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7943850" y="1990725"/>
            <a:ext cx="1343025" cy="8430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162300" y="2417726"/>
            <a:ext cx="723900" cy="4302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2409825" y="2682271"/>
            <a:ext cx="752475" cy="3030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74083" y="2933005"/>
            <a:ext cx="16807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상품 리스트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페이지로 이동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2" y="1356045"/>
            <a:ext cx="5160647" cy="5024562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182" y="3265874"/>
            <a:ext cx="1743318" cy="838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182" y="4809581"/>
            <a:ext cx="1743318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72" y="1722167"/>
            <a:ext cx="1705213" cy="8383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8" name="직선 화살표 연결선 37"/>
          <p:cNvCxnSpPr/>
          <p:nvPr/>
        </p:nvCxnSpPr>
        <p:spPr>
          <a:xfrm flipV="1">
            <a:off x="8751085" y="2141325"/>
            <a:ext cx="89236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rot="16200000" flipH="1">
            <a:off x="9228658" y="3290605"/>
            <a:ext cx="1" cy="838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5150585" y="1280988"/>
            <a:ext cx="945414" cy="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5150585" y="1828051"/>
            <a:ext cx="945414" cy="455255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6101271" y="1280988"/>
            <a:ext cx="5599177" cy="50996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4629150" y="1280988"/>
            <a:ext cx="521435" cy="5470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9493181" y="1731649"/>
            <a:ext cx="1705213" cy="85356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rgbClr val="FF0000"/>
                </a:solidFill>
              </a:rPr>
              <a:t>비로그인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493181" y="3282980"/>
            <a:ext cx="1705213" cy="85356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rgbClr val="FF0000"/>
                </a:solidFill>
              </a:rPr>
              <a:t>로그인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9493181" y="4809537"/>
            <a:ext cx="1705213" cy="85356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rgbClr val="FF0000"/>
                </a:solidFill>
              </a:rPr>
              <a:t>관리자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 rot="16200000" flipH="1">
            <a:off x="9228658" y="4809355"/>
            <a:ext cx="1" cy="838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629" y="1409397"/>
            <a:ext cx="6908896" cy="45768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5463017" y="2124635"/>
            <a:ext cx="3661933" cy="3861577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solidFill>
              <a:srgbClr val="D4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082267" y="2124635"/>
            <a:ext cx="3661933" cy="386157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solidFill>
              <a:srgbClr val="D4F3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410743" y="1512474"/>
            <a:ext cx="286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 슬라이드 및 배경색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19225" y="2043589"/>
            <a:ext cx="9401175" cy="4033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13" y="1307608"/>
            <a:ext cx="6778312" cy="27757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2675" y="1394726"/>
            <a:ext cx="353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구매 순으로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개의 상품을 보여줌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513" y="4615553"/>
            <a:ext cx="7212974" cy="17595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62675" y="4470932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여행일지 중 추천수가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가장 높은 게시물을 보여줌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48025" y="1828800"/>
            <a:ext cx="1571625" cy="2254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stCxn id="27" idx="1"/>
          </p:cNvCxnSpPr>
          <p:nvPr/>
        </p:nvCxnSpPr>
        <p:spPr>
          <a:xfrm flipH="1" flipV="1">
            <a:off x="2642043" y="2641150"/>
            <a:ext cx="605982" cy="314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314700" y="5495321"/>
            <a:ext cx="3933825" cy="756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1"/>
          </p:cNvCxnSpPr>
          <p:nvPr/>
        </p:nvCxnSpPr>
        <p:spPr>
          <a:xfrm flipH="1" flipV="1">
            <a:off x="2805112" y="5595886"/>
            <a:ext cx="509588" cy="2775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07187" y="5371787"/>
            <a:ext cx="306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해당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게시글로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이동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2314" y="2363727"/>
            <a:ext cx="3069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해당 상품으로 이동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9" y="2328613"/>
            <a:ext cx="8078327" cy="6382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2" y="1523775"/>
            <a:ext cx="1991003" cy="476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7150" y="1692314"/>
            <a:ext cx="529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구매 기록이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0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 아닌 것들 중 높은 순으로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가지를 가져옴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9" y="3884428"/>
            <a:ext cx="5068007" cy="14575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198" y="3699566"/>
            <a:ext cx="5344271" cy="2019582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1095374" y="4613192"/>
            <a:ext cx="4755081" cy="3683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058025" y="4438650"/>
            <a:ext cx="4229100" cy="56197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endCxn id="28" idx="1"/>
          </p:cNvCxnSpPr>
          <p:nvPr/>
        </p:nvCxnSpPr>
        <p:spPr>
          <a:xfrm flipV="1">
            <a:off x="5850455" y="4719638"/>
            <a:ext cx="1207570" cy="61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07150" y="3249586"/>
            <a:ext cx="6075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Controller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값을 가져와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jsp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상품 이미지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제목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부제목 출력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홈페이지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3" y="2357596"/>
            <a:ext cx="10386405" cy="5620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5" y="1412100"/>
            <a:ext cx="1381318" cy="6573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2971" y="1720902"/>
            <a:ext cx="613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게시글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중 추천수가 높은 것들을 가져옴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49" y="3884428"/>
            <a:ext cx="5068007" cy="145752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095374" y="4244809"/>
            <a:ext cx="4755081" cy="3683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5879030" y="3884428"/>
            <a:ext cx="5939094" cy="2241018"/>
            <a:chOff x="5850455" y="3569232"/>
            <a:chExt cx="5939094" cy="2241018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0455" y="3569232"/>
              <a:ext cx="5939094" cy="2241018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6715125" y="3987425"/>
              <a:ext cx="2324100" cy="2037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715125" y="4587875"/>
              <a:ext cx="2324100" cy="20373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042971" y="3257809"/>
            <a:ext cx="613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값을 가져와 추천수 가장 높은 것 중 제목과 내용 출력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42" name="직선 화살표 연결선 41"/>
          <p:cNvCxnSpPr>
            <a:endCxn id="35" idx="1"/>
          </p:cNvCxnSpPr>
          <p:nvPr/>
        </p:nvCxnSpPr>
        <p:spPr>
          <a:xfrm flipV="1">
            <a:off x="5850455" y="4404487"/>
            <a:ext cx="893245" cy="245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850455" y="4429000"/>
            <a:ext cx="893245" cy="58515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상품 검색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3" y="2220545"/>
            <a:ext cx="4516764" cy="73352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6" y="3602978"/>
            <a:ext cx="4486697" cy="762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400" y="1871994"/>
            <a:ext cx="5459365" cy="42758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0763" y="1871994"/>
            <a:ext cx="393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미 입력 시 모두 검색</a:t>
            </a:r>
            <a:endParaRPr lang="ko-KR" alt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30763" y="3200123"/>
            <a:ext cx="393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서울 입력 시 제목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부제목 서울 포함 검색</a:t>
            </a:r>
            <a:endParaRPr lang="ko-KR" alt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20692" y="1426984"/>
            <a:ext cx="393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서울 검색 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5733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상품 검색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6" y="2330793"/>
            <a:ext cx="4982270" cy="36295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736" y="2332835"/>
            <a:ext cx="3362794" cy="26387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34" y="1221026"/>
            <a:ext cx="11207842" cy="9240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8847" y="1221026"/>
            <a:ext cx="2981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지역 구분 없이 모든 지역에 대해 검색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14240" y="1798560"/>
            <a:ext cx="1842120" cy="296640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56640" y="1780920"/>
            <a:ext cx="887040" cy="295200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313" y="5159383"/>
            <a:ext cx="4362547" cy="13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3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215171"/>
              </p:ext>
            </p:extLst>
          </p:nvPr>
        </p:nvGraphicFramePr>
        <p:xfrm>
          <a:off x="1022400" y="1859774"/>
          <a:ext cx="10515599" cy="3907933"/>
        </p:xfrm>
        <a:graphic>
          <a:graphicData uri="http://schemas.openxmlformats.org/drawingml/2006/table">
            <a:tbl>
              <a:tblPr/>
              <a:tblGrid>
                <a:gridCol w="912853">
                  <a:extLst>
                    <a:ext uri="{9D8B030D-6E8A-4147-A177-3AD203B41FA5}">
                      <a16:colId xmlns:a16="http://schemas.microsoft.com/office/drawing/2014/main" val="3015046537"/>
                    </a:ext>
                  </a:extLst>
                </a:gridCol>
                <a:gridCol w="912752">
                  <a:extLst>
                    <a:ext uri="{9D8B030D-6E8A-4147-A177-3AD203B41FA5}">
                      <a16:colId xmlns:a16="http://schemas.microsoft.com/office/drawing/2014/main" val="2793200381"/>
                    </a:ext>
                  </a:extLst>
                </a:gridCol>
                <a:gridCol w="3579856">
                  <a:extLst>
                    <a:ext uri="{9D8B030D-6E8A-4147-A177-3AD203B41FA5}">
                      <a16:colId xmlns:a16="http://schemas.microsoft.com/office/drawing/2014/main" val="1229035289"/>
                    </a:ext>
                  </a:extLst>
                </a:gridCol>
                <a:gridCol w="3579856">
                  <a:extLst>
                    <a:ext uri="{9D8B030D-6E8A-4147-A177-3AD203B41FA5}">
                      <a16:colId xmlns:a16="http://schemas.microsoft.com/office/drawing/2014/main" val="1822495176"/>
                    </a:ext>
                  </a:extLst>
                </a:gridCol>
                <a:gridCol w="1530282">
                  <a:extLst>
                    <a:ext uri="{9D8B030D-6E8A-4147-A177-3AD203B41FA5}">
                      <a16:colId xmlns:a16="http://schemas.microsoft.com/office/drawing/2014/main" val="622579417"/>
                    </a:ext>
                  </a:extLst>
                </a:gridCol>
              </a:tblGrid>
              <a:tr h="3389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12391"/>
                  </a:ext>
                </a:extLst>
              </a:tr>
              <a:tr h="222553">
                <a:tc rowSpan="10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pd_column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 테이블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여행기간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여행기간을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확인하는 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070424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이용 교통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상품이 버스로 가는지 비행기로 가는지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546170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당일 출발일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당일 출발일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258444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출발시간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당일 출발 시간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815974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당일 여행지 도착 시간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237675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마지막날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출발일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마지막날 출발일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32225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출발시간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‘’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 시간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255151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‘’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 시간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106252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방문 도시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여행지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174527"/>
                  </a:ext>
                </a:extLst>
              </a:tr>
              <a:tr h="22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가격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가격을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18069"/>
                  </a:ext>
                </a:extLst>
              </a:tr>
              <a:tr h="22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removeBtn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페이지 삭제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 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삭제를 가능케 하는 버튼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132399"/>
                  </a:ext>
                </a:extLst>
              </a:tr>
              <a:tr h="22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modifyBtn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페이지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 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버튼을 가능케 하는 버튼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412866"/>
                  </a:ext>
                </a:extLst>
              </a:tr>
              <a:tr h="22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purchase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구매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결제 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결제를 가능케 하는 버튼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524102"/>
                  </a:ext>
                </a:extLst>
              </a:tr>
              <a:tr h="22255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reviewBtn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리뷰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리뷰쓰기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상품의 리뷰 쓰는걸 가능케 하는 버튼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1545" marR="51545" marT="14251" marB="142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412544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리스트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912" y="1280988"/>
            <a:ext cx="8252176" cy="5009599"/>
          </a:xfrm>
          <a:prstGeom prst="rect">
            <a:avLst/>
          </a:prstGeom>
          <a:ln>
            <a:solidFill>
              <a:srgbClr val="C1C1C1"/>
            </a:solidFill>
          </a:ln>
        </p:spPr>
      </p:pic>
      <p:sp>
        <p:nvSpPr>
          <p:cNvPr id="23" name="모서리가 둥근 직사각형 22"/>
          <p:cNvSpPr/>
          <p:nvPr/>
        </p:nvSpPr>
        <p:spPr>
          <a:xfrm>
            <a:off x="2653553" y="2641126"/>
            <a:ext cx="475129" cy="5558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1"/>
          </p:cNvCxnSpPr>
          <p:nvPr/>
        </p:nvCxnSpPr>
        <p:spPr>
          <a:xfrm flipH="1" flipV="1">
            <a:off x="1846729" y="2641126"/>
            <a:ext cx="806824" cy="2779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6601" y="2198602"/>
            <a:ext cx="2039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해당 상품만 포함된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리스트로 이동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909000" y="3071432"/>
            <a:ext cx="268554" cy="2724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8" idx="0"/>
          </p:cNvCxnSpPr>
          <p:nvPr/>
        </p:nvCxnSpPr>
        <p:spPr>
          <a:xfrm flipH="1" flipV="1">
            <a:off x="4043082" y="2510118"/>
            <a:ext cx="195" cy="5613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128682" y="2169759"/>
            <a:ext cx="2457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마이 페이지 찜 목록에 등록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117493" y="2526219"/>
            <a:ext cx="654035" cy="39281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9595639" y="2157032"/>
            <a:ext cx="319326" cy="2724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0222088" y="1938926"/>
            <a:ext cx="1759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구매 순으로 정렬하여 리스트를 보여줌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stCxn id="36" idx="3"/>
            <a:endCxn id="37" idx="1"/>
          </p:cNvCxnSpPr>
          <p:nvPr/>
        </p:nvCxnSpPr>
        <p:spPr>
          <a:xfrm flipV="1">
            <a:off x="9914965" y="2169759"/>
            <a:ext cx="307123" cy="1234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755302" y="3126258"/>
            <a:ext cx="2310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상품 구매한 사람들의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 smtClean="0">
                <a:solidFill>
                  <a:srgbClr val="FF0000"/>
                </a:solidFill>
              </a:rPr>
              <a:t>리뷰평점들의 평균을 보여줌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9778694" y="2777328"/>
            <a:ext cx="423958" cy="29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432807" y="2790774"/>
            <a:ext cx="2205414" cy="21240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9153353" y="3845386"/>
            <a:ext cx="478146" cy="3188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675615" y="3014862"/>
            <a:ext cx="423958" cy="2941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8095129" y="3649554"/>
            <a:ext cx="1058225" cy="3683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00942" y="3340373"/>
            <a:ext cx="231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해당 상품 페이지로 이동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75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리스트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25" y="1619614"/>
            <a:ext cx="1028844" cy="1371791"/>
          </a:xfrm>
          <a:prstGeom prst="rect">
            <a:avLst/>
          </a:prstGeom>
          <a:ln>
            <a:solidFill>
              <a:srgbClr val="C1C1C1"/>
            </a:solidFill>
          </a:ln>
        </p:spPr>
      </p:pic>
      <p:grpSp>
        <p:nvGrpSpPr>
          <p:cNvPr id="30" name="그룹 29"/>
          <p:cNvGrpSpPr/>
          <p:nvPr/>
        </p:nvGrpSpPr>
        <p:grpSpPr>
          <a:xfrm>
            <a:off x="3013493" y="1719502"/>
            <a:ext cx="8407959" cy="1959620"/>
            <a:chOff x="2242528" y="1614827"/>
            <a:chExt cx="8407959" cy="19596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2528" y="1682494"/>
              <a:ext cx="8125959" cy="1267002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6992471" y="2200835"/>
              <a:ext cx="2303929" cy="21963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199530" y="2411505"/>
              <a:ext cx="2644588" cy="18377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07245" y="1614827"/>
              <a:ext cx="5043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클릭 시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Controller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에 값을 보냄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07245" y="3266670"/>
              <a:ext cx="5043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07245" y="3187691"/>
              <a:ext cx="5043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받은 값으로 일치하는 상품의 리스트를 보여줌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577" y="3725559"/>
            <a:ext cx="10059804" cy="254353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260297" y="2106706"/>
            <a:ext cx="713241" cy="8247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538" y="5244185"/>
            <a:ext cx="3307424" cy="64386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2538" y="4398237"/>
            <a:ext cx="4528914" cy="6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리스트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찜 목록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38" y="2033888"/>
            <a:ext cx="314369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28" y="1679155"/>
            <a:ext cx="285790" cy="314369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1617418" y="1750894"/>
            <a:ext cx="9888480" cy="572136"/>
            <a:chOff x="1541520" y="1649506"/>
            <a:chExt cx="9888480" cy="57213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1520" y="1679155"/>
              <a:ext cx="9888480" cy="542487"/>
            </a:xfrm>
            <a:prstGeom prst="rect">
              <a:avLst/>
            </a:prstGeom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4948518" y="1649506"/>
              <a:ext cx="2106705" cy="224117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885765" y="1354243"/>
            <a:ext cx="4195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0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구분하여 클릭할 때 노란색 으로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28" y="2756231"/>
            <a:ext cx="5854995" cy="3418632"/>
          </a:xfrm>
          <a:prstGeom prst="rect">
            <a:avLst/>
          </a:prstGeom>
          <a:ln>
            <a:solidFill>
              <a:srgbClr val="C1C1C1"/>
            </a:solidFill>
          </a:ln>
        </p:spPr>
      </p:pic>
      <p:cxnSp>
        <p:nvCxnSpPr>
          <p:cNvPr id="37" name="직선 화살표 연결선 36"/>
          <p:cNvCxnSpPr/>
          <p:nvPr/>
        </p:nvCxnSpPr>
        <p:spPr>
          <a:xfrm flipV="1">
            <a:off x="6904623" y="3736556"/>
            <a:ext cx="966389" cy="7099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87817" y="2934023"/>
            <a:ext cx="20452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마이페이지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-&gt; </a:t>
            </a:r>
            <a:r>
              <a:rPr lang="ko-KR" altLang="en-US" sz="1400" dirty="0" smtClean="0">
                <a:solidFill>
                  <a:srgbClr val="FF0000"/>
                </a:solidFill>
              </a:rPr>
              <a:t>찜 목록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노란색 별만 구분하여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찜 목록을 보여줌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상품 리스트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–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찜 목록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76" y="2409408"/>
            <a:ext cx="5492100" cy="4076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32" y="1485354"/>
            <a:ext cx="5767271" cy="9240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64718" y="2948789"/>
            <a:ext cx="1791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Left join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7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05144" y="1634832"/>
            <a:ext cx="4147285" cy="4226237"/>
            <a:chOff x="660873" y="1421528"/>
            <a:chExt cx="4700021" cy="47894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873" y="1421528"/>
              <a:ext cx="4700021" cy="33631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873" y="4792651"/>
              <a:ext cx="4700021" cy="1418373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6096000" y="1919151"/>
            <a:ext cx="265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b="1" dirty="0" smtClean="0"/>
              <a:t>고객 상품페이지</a:t>
            </a:r>
            <a:endParaRPr lang="ko-KR" altLang="en-US" sz="1400" b="1" dirty="0"/>
          </a:p>
        </p:txBody>
      </p:sp>
      <p:grpSp>
        <p:nvGrpSpPr>
          <p:cNvPr id="59" name="그룹 58"/>
          <p:cNvGrpSpPr/>
          <p:nvPr/>
        </p:nvGrpSpPr>
        <p:grpSpPr>
          <a:xfrm>
            <a:off x="6302757" y="2276353"/>
            <a:ext cx="4335317" cy="741138"/>
            <a:chOff x="5164154" y="4705848"/>
            <a:chExt cx="4335317" cy="741138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4154" y="4989722"/>
              <a:ext cx="1352739" cy="457264"/>
            </a:xfrm>
            <a:prstGeom prst="rect">
              <a:avLst/>
            </a:prstGeom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5656257" y="5032065"/>
              <a:ext cx="843155" cy="394006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6499412" y="5032065"/>
              <a:ext cx="721419" cy="2161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360048" y="4705848"/>
              <a:ext cx="2139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결제 후 여행 날짜가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지나면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리뷰쓰기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생성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95999" y="4389279"/>
            <a:ext cx="265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400" b="1" dirty="0" smtClean="0"/>
              <a:t>관리자 상품페이지</a:t>
            </a:r>
            <a:endParaRPr lang="ko-KR" altLang="en-US" sz="1400" b="1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757" y="4973197"/>
            <a:ext cx="1676634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등록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47" y="1280988"/>
            <a:ext cx="3648584" cy="4067743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60873" y="4823011"/>
            <a:ext cx="934845" cy="49305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1" idx="3"/>
          </p:cNvCxnSpPr>
          <p:nvPr/>
        </p:nvCxnSpPr>
        <p:spPr>
          <a:xfrm flipV="1">
            <a:off x="1595718" y="2366682"/>
            <a:ext cx="3334870" cy="270285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35" y="1791356"/>
            <a:ext cx="5504490" cy="4519798"/>
          </a:xfrm>
          <a:prstGeom prst="rect">
            <a:avLst/>
          </a:prstGeom>
          <a:ln>
            <a:solidFill>
              <a:srgbClr val="C1C1C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4820606" y="1389005"/>
            <a:ext cx="2853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1400" dirty="0" smtClean="0">
                <a:solidFill>
                  <a:srgbClr val="FF0000"/>
                </a:solidFill>
              </a:rPr>
              <a:t>상품등록페이지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0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3" y="1385479"/>
            <a:ext cx="9688277" cy="450595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208187" y="2686293"/>
            <a:ext cx="6503701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783606" y="2763508"/>
            <a:ext cx="5804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27040" y="2623993"/>
            <a:ext cx="291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사진이 업로드 되는 폴더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92758" y="4266279"/>
            <a:ext cx="4236751" cy="1714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329510" y="4314966"/>
            <a:ext cx="7664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90727" y="4189305"/>
            <a:ext cx="474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조건 만족 시 해당 상품의 도시 상품 리스트로 이동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5" y="5884578"/>
            <a:ext cx="11050745" cy="493934"/>
          </a:xfrm>
          <a:prstGeom prst="rect">
            <a:avLst/>
          </a:prstGeom>
        </p:spPr>
      </p:pic>
      <p:sp>
        <p:nvSpPr>
          <p:cNvPr id="32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등록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92758" y="3827886"/>
            <a:ext cx="4236751" cy="429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5329509" y="3967443"/>
            <a:ext cx="7239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90727" y="3793019"/>
            <a:ext cx="3441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Jsp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 입력한 값이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전송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저장됨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" y="1585578"/>
            <a:ext cx="5991629" cy="4791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52" y="1354835"/>
            <a:ext cx="4851371" cy="3411132"/>
          </a:xfrm>
          <a:prstGeom prst="rect">
            <a:avLst/>
          </a:prstGeom>
        </p:spPr>
      </p:pic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이미지 등록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2966190"/>
            <a:ext cx="3555101" cy="10819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21" y="4765967"/>
            <a:ext cx="4552302" cy="16113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0832" y="2966190"/>
            <a:ext cx="2363367" cy="8152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77050" y="2105025"/>
            <a:ext cx="4162425" cy="2428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8992372" y="4538439"/>
            <a:ext cx="268169" cy="383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124198" y="3402272"/>
            <a:ext cx="239540" cy="42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9008548" y="2914219"/>
            <a:ext cx="2926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스크립트에서 전송된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AJAX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객체를 </a:t>
            </a:r>
            <a:r>
              <a:rPr lang="ko-KR" altLang="en-US" sz="1400" b="1" dirty="0">
                <a:solidFill>
                  <a:srgbClr val="FF0000"/>
                </a:solidFill>
              </a:rPr>
              <a:t>자바 파일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객체로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변환 </a:t>
            </a:r>
            <a:r>
              <a:rPr lang="ko-KR" altLang="en-US" sz="1400" b="1" dirty="0">
                <a:solidFill>
                  <a:srgbClr val="FF0000"/>
                </a:solidFill>
              </a:rPr>
              <a:t>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저장 폴더에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일을 받은 후 파일 저장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88737" y="1280988"/>
            <a:ext cx="8392696" cy="4991797"/>
            <a:chOff x="516601" y="694976"/>
            <a:chExt cx="8392696" cy="49917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01" y="694976"/>
              <a:ext cx="8392696" cy="499179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805144" y="2400300"/>
              <a:ext cx="8053106" cy="31242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8737" y="1562100"/>
              <a:ext cx="1811563" cy="1524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이미지 등록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1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등록 결과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5" y="1420230"/>
            <a:ext cx="6616265" cy="472059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436659" y="3099397"/>
            <a:ext cx="4921971" cy="3041427"/>
            <a:chOff x="6436659" y="3099397"/>
            <a:chExt cx="4921971" cy="304142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659" y="3108306"/>
              <a:ext cx="4921971" cy="3032518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436659" y="3099397"/>
              <a:ext cx="4805082" cy="14612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498541" y="3325906"/>
              <a:ext cx="394447" cy="268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8139953" y="3599385"/>
              <a:ext cx="394447" cy="2689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3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174632"/>
              </p:ext>
            </p:extLst>
          </p:nvPr>
        </p:nvGraphicFramePr>
        <p:xfrm>
          <a:off x="1022400" y="1297951"/>
          <a:ext cx="10081036" cy="5129062"/>
        </p:xfrm>
        <a:graphic>
          <a:graphicData uri="http://schemas.openxmlformats.org/drawingml/2006/table">
            <a:tbl>
              <a:tblPr/>
              <a:tblGrid>
                <a:gridCol w="1145421">
                  <a:extLst>
                    <a:ext uri="{9D8B030D-6E8A-4147-A177-3AD203B41FA5}">
                      <a16:colId xmlns:a16="http://schemas.microsoft.com/office/drawing/2014/main" val="923739522"/>
                    </a:ext>
                  </a:extLst>
                </a:gridCol>
                <a:gridCol w="1057163">
                  <a:extLst>
                    <a:ext uri="{9D8B030D-6E8A-4147-A177-3AD203B41FA5}">
                      <a16:colId xmlns:a16="http://schemas.microsoft.com/office/drawing/2014/main" val="2428721910"/>
                    </a:ext>
                  </a:extLst>
                </a:gridCol>
                <a:gridCol w="2990043">
                  <a:extLst>
                    <a:ext uri="{9D8B030D-6E8A-4147-A177-3AD203B41FA5}">
                      <a16:colId xmlns:a16="http://schemas.microsoft.com/office/drawing/2014/main" val="443685944"/>
                    </a:ext>
                  </a:extLst>
                </a:gridCol>
                <a:gridCol w="3853101">
                  <a:extLst>
                    <a:ext uri="{9D8B030D-6E8A-4147-A177-3AD203B41FA5}">
                      <a16:colId xmlns:a16="http://schemas.microsoft.com/office/drawing/2014/main" val="2203414085"/>
                    </a:ext>
                  </a:extLst>
                </a:gridCol>
                <a:gridCol w="1035308">
                  <a:extLst>
                    <a:ext uri="{9D8B030D-6E8A-4147-A177-3AD203B41FA5}">
                      <a16:colId xmlns:a16="http://schemas.microsoft.com/office/drawing/2014/main" val="102977083"/>
                    </a:ext>
                  </a:extLst>
                </a:gridCol>
              </a:tblGrid>
              <a:tr h="279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563832"/>
                  </a:ext>
                </a:extLst>
              </a:tr>
              <a:tr h="214766"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ProductModify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페이지 수정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도시 선택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도시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243640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제목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제목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65493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부제목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부제목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451464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이미지를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826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여행기간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여행기간을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109170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이용교통수정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이용교통을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65294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시간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 시간을 수정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출발일 당일 출발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귀가일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603989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방문도시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수정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방문도시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701952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가격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가격 수정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19881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등록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 완료시 등록할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87170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수정을 취소할 때 사용하는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5907"/>
                  </a:ext>
                </a:extLst>
              </a:tr>
              <a:tr h="214766"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ProductWrite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페이지 작성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도시 선택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도시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379279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제목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017581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부제목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부제목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881219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이미지를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7236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여행기간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여행기간을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78657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이용교통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작성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이용교통을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8529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시간 작성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 시간을 작성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출발일 당일 출발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귀가일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출발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도착시간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74965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방문도시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방문도시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234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가격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판매할 상품의 가격 작성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70601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등록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 완료시 등록할 버튼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972850"/>
                  </a:ext>
                </a:extLst>
              </a:tr>
              <a:tr h="2147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버튼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작성을 취소할 때 사용하는 버튼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843" marR="42843" marT="11845" marB="118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067854"/>
                  </a:ext>
                </a:extLst>
              </a:tr>
            </a:tbl>
          </a:graphicData>
        </a:graphic>
      </p:graphicFrame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946" y="15847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58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수정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42" y="1597040"/>
            <a:ext cx="2886478" cy="17337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35" y="3368112"/>
            <a:ext cx="7245283" cy="2174353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60873" y="1606045"/>
            <a:ext cx="4520727" cy="1459885"/>
            <a:chOff x="660873" y="1606045"/>
            <a:chExt cx="4520727" cy="145988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73" y="1606045"/>
              <a:ext cx="1771897" cy="562053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262055" y="1693880"/>
              <a:ext cx="503992" cy="3769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562135" y="2086969"/>
              <a:ext cx="619465" cy="3769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27031" y="2819972"/>
              <a:ext cx="287769" cy="2459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9" name="직선 화살표 연결선 28"/>
          <p:cNvCxnSpPr/>
          <p:nvPr/>
        </p:nvCxnSpPr>
        <p:spPr>
          <a:xfrm>
            <a:off x="5181600" y="2277035"/>
            <a:ext cx="2456329" cy="15222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103400" y="2969626"/>
            <a:ext cx="2933894" cy="12736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92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7" y="1247896"/>
            <a:ext cx="5572903" cy="49917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600" y="1155281"/>
            <a:ext cx="6167173" cy="45784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2523" y="2916908"/>
            <a:ext cx="3133725" cy="759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상품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수정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5" y="1155482"/>
            <a:ext cx="3189700" cy="11288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04" y="5189929"/>
            <a:ext cx="3796350" cy="1343774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endCxn id="24" idx="2"/>
          </p:cNvCxnSpPr>
          <p:nvPr/>
        </p:nvCxnSpPr>
        <p:spPr>
          <a:xfrm flipV="1">
            <a:off x="3882886" y="2284320"/>
            <a:ext cx="502789" cy="10655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90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" y="1139465"/>
            <a:ext cx="11113432" cy="160661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22" y="2845597"/>
            <a:ext cx="11092746" cy="22407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24226"/>
            <a:ext cx="5316066" cy="221120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73" y="5535434"/>
            <a:ext cx="8326012" cy="857370"/>
          </a:xfrm>
          <a:prstGeom prst="rect">
            <a:avLst/>
          </a:prstGeom>
        </p:spPr>
      </p:pic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수정 컨트롤러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90725" y="3495675"/>
            <a:ext cx="4105275" cy="1428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43091" y="3709203"/>
            <a:ext cx="324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이미지 저장 폴더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876778" y="1743075"/>
            <a:ext cx="2714147" cy="247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3590925" y="1866900"/>
            <a:ext cx="1857375" cy="76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34225" y="2488228"/>
            <a:ext cx="196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기존 값 확인용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8300" y="1667663"/>
            <a:ext cx="5830114" cy="75864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378001" y="3709203"/>
            <a:ext cx="4900414" cy="720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3924300" y="4016980"/>
            <a:ext cx="2348816" cy="1263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3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상품 삭제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관리자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86" y="1538922"/>
            <a:ext cx="4286848" cy="1247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05" y="4949645"/>
            <a:ext cx="4467849" cy="866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5" y="1579555"/>
            <a:ext cx="1600423" cy="533474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05144" y="1657808"/>
            <a:ext cx="503992" cy="376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086" y="3021979"/>
            <a:ext cx="4239217" cy="11907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3259" y="4384248"/>
            <a:ext cx="5397960" cy="156091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44" y="3965204"/>
            <a:ext cx="4220164" cy="79068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44" y="2228531"/>
            <a:ext cx="3755877" cy="151703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057140" y="2465294"/>
            <a:ext cx="1748813" cy="125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57140" y="2924293"/>
            <a:ext cx="2457025" cy="5988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>
            <a:stCxn id="32" idx="3"/>
          </p:cNvCxnSpPr>
          <p:nvPr/>
        </p:nvCxnSpPr>
        <p:spPr>
          <a:xfrm flipV="1">
            <a:off x="2805953" y="2150277"/>
            <a:ext cx="3119718" cy="3777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3514165" y="3233258"/>
            <a:ext cx="2411506" cy="3334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상품 </a:t>
              </a:r>
              <a:r>
                <a:rPr lang="ko-KR" altLang="en-US" sz="2000" b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필터 </a:t>
              </a:r>
              <a:r>
                <a:rPr lang="en-US" altLang="ko-KR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 </a:t>
              </a:r>
              <a:r>
                <a:rPr lang="ko-KR" altLang="en-US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 </a:t>
              </a:r>
              <a:r>
                <a:rPr lang="en-US" altLang="ko-KR" sz="2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73" y="1158102"/>
            <a:ext cx="9288171" cy="913312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638920" y="1419120"/>
            <a:ext cx="1043280" cy="190440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57560" y="1735920"/>
            <a:ext cx="1581120" cy="272880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아래쪽 화살표 38"/>
          <p:cNvSpPr/>
          <p:nvPr/>
        </p:nvSpPr>
        <p:spPr>
          <a:xfrm>
            <a:off x="9077916" y="4998061"/>
            <a:ext cx="165287" cy="2675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658100" y="4571981"/>
            <a:ext cx="268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취소하기 클릭 시 구매 수 감소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73" y="2321748"/>
            <a:ext cx="3509806" cy="246247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336" y="2332432"/>
            <a:ext cx="5077534" cy="126700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67147" y="4611139"/>
            <a:ext cx="235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상품 결제 시 구매 수 증가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82080" y="3607418"/>
            <a:ext cx="300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관리자가 예약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취소시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구매수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감소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16030" y="3089302"/>
            <a:ext cx="3966169" cy="185956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</p:cNvCxnSpPr>
          <p:nvPr/>
        </p:nvCxnSpPr>
        <p:spPr>
          <a:xfrm>
            <a:off x="7699115" y="3275258"/>
            <a:ext cx="482965" cy="467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13339" y="4078940"/>
            <a:ext cx="3328356" cy="183273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500021" y="4279021"/>
            <a:ext cx="482965" cy="467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32" y="5347427"/>
            <a:ext cx="8945792" cy="3429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32" y="5690375"/>
            <a:ext cx="8945792" cy="3715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919882" y="5708304"/>
            <a:ext cx="591672" cy="280119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7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결제 페이지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06" y="1310382"/>
            <a:ext cx="9169788" cy="387203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065929" y="2895600"/>
            <a:ext cx="663389" cy="350801"/>
          </a:xfrm>
          <a:prstGeom prst="round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/>
          <p:cNvCxnSpPr>
            <a:stCxn id="7" idx="2"/>
          </p:cNvCxnSpPr>
          <p:nvPr/>
        </p:nvCxnSpPr>
        <p:spPr>
          <a:xfrm>
            <a:off x="3397624" y="3246401"/>
            <a:ext cx="224117" cy="15766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68388" y="4903694"/>
            <a:ext cx="210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동행 인원 수 증감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21149" y="3543117"/>
            <a:ext cx="259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DB</a:t>
            </a:r>
            <a:r>
              <a:rPr lang="ko-KR" altLang="en-US" b="1" dirty="0" smtClean="0">
                <a:solidFill>
                  <a:srgbClr val="FF0000"/>
                </a:solidFill>
              </a:rPr>
              <a:t>에 저장된 값 출력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992005" y="4765631"/>
            <a:ext cx="2012607" cy="350801"/>
          </a:xfrm>
          <a:prstGeom prst="round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8543365" y="5122351"/>
            <a:ext cx="468390" cy="516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8481" y="5697896"/>
            <a:ext cx="290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</a:rPr>
              <a:t>인원 수에 따른 금액 책정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0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결제 페이지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02" y="1218413"/>
            <a:ext cx="4221376" cy="51633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5" y="1280988"/>
            <a:ext cx="669701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결제 후 고객 </a:t>
              </a:r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/ </a:t>
              </a: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 상태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66336" y="1890131"/>
            <a:ext cx="8221222" cy="1742798"/>
            <a:chOff x="547832" y="1286316"/>
            <a:chExt cx="8221222" cy="17427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832" y="1286316"/>
              <a:ext cx="8221222" cy="9621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737" y="2228902"/>
              <a:ext cx="8145012" cy="80021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718388" y="1391616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고객 예약확인</a:t>
            </a:r>
            <a:endParaRPr lang="ko-KR" altLang="en-US" sz="1400" b="1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336" y="4204875"/>
            <a:ext cx="8259328" cy="19910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18387" y="3703739"/>
            <a:ext cx="185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관리자 예약관리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20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 상태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985389" y="1889352"/>
            <a:ext cx="8221222" cy="1742798"/>
            <a:chOff x="547832" y="1286316"/>
            <a:chExt cx="8221222" cy="174279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832" y="1286316"/>
              <a:ext cx="8221222" cy="96215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737" y="2228902"/>
              <a:ext cx="8145012" cy="80021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718388" y="1391616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대기 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18387" y="3700068"/>
            <a:ext cx="185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389" y="4270873"/>
            <a:ext cx="8221222" cy="17337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18387" y="3700068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확정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7879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 상태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65" y="1864239"/>
            <a:ext cx="7441634" cy="17938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18387" y="1406352"/>
            <a:ext cx="185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관리</a:t>
            </a:r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18387" y="3714438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확정 </a:t>
            </a:r>
            <a:endParaRPr lang="ko-KR" altLang="en-US" sz="1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2151065" y="4228635"/>
            <a:ext cx="7441634" cy="1793889"/>
            <a:chOff x="2151065" y="4228635"/>
            <a:chExt cx="7441634" cy="1793889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065" y="4228635"/>
              <a:ext cx="7441634" cy="179388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7096" y="5362881"/>
              <a:ext cx="1128976" cy="1952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97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946" y="15847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93195"/>
              </p:ext>
            </p:extLst>
          </p:nvPr>
        </p:nvGraphicFramePr>
        <p:xfrm>
          <a:off x="1022400" y="1912874"/>
          <a:ext cx="9648063" cy="3001518"/>
        </p:xfrm>
        <a:graphic>
          <a:graphicData uri="http://schemas.openxmlformats.org/drawingml/2006/table">
            <a:tbl>
              <a:tblPr/>
              <a:tblGrid>
                <a:gridCol w="937641">
                  <a:extLst>
                    <a:ext uri="{9D8B030D-6E8A-4147-A177-3AD203B41FA5}">
                      <a16:colId xmlns:a16="http://schemas.microsoft.com/office/drawing/2014/main" val="4125731375"/>
                    </a:ext>
                  </a:extLst>
                </a:gridCol>
                <a:gridCol w="1297051">
                  <a:extLst>
                    <a:ext uri="{9D8B030D-6E8A-4147-A177-3AD203B41FA5}">
                      <a16:colId xmlns:a16="http://schemas.microsoft.com/office/drawing/2014/main" val="3344025421"/>
                    </a:ext>
                  </a:extLst>
                </a:gridCol>
                <a:gridCol w="1620520">
                  <a:extLst>
                    <a:ext uri="{9D8B030D-6E8A-4147-A177-3AD203B41FA5}">
                      <a16:colId xmlns:a16="http://schemas.microsoft.com/office/drawing/2014/main" val="3566464434"/>
                    </a:ext>
                  </a:extLst>
                </a:gridCol>
                <a:gridCol w="3884803">
                  <a:extLst>
                    <a:ext uri="{9D8B030D-6E8A-4147-A177-3AD203B41FA5}">
                      <a16:colId xmlns:a16="http://schemas.microsoft.com/office/drawing/2014/main" val="3103907173"/>
                    </a:ext>
                  </a:extLst>
                </a:gridCol>
                <a:gridCol w="1908048">
                  <a:extLst>
                    <a:ext uri="{9D8B030D-6E8A-4147-A177-3AD203B41FA5}">
                      <a16:colId xmlns:a16="http://schemas.microsoft.com/office/drawing/2014/main" val="2213842486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86902"/>
                  </a:ext>
                </a:extLst>
              </a:tr>
              <a:tr h="4188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pd_search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상품검색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검색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상단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검색바에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검색 키워드가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상품제목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혹은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내용에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포함된 상품 전체 노출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589999"/>
                  </a:ext>
                </a:extLst>
              </a:tr>
              <a:tr h="6131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pd_wish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찜목록 등록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찜 목록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등록 및 제거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좌측의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별표시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체크되며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회색 →노란색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마이페이지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→ 찜 목록 에 등록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한번 더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클릭시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체크해제되며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노란색 → 회색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찜 목록에서 삭제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이동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재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로그인 등에도 상태 유지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0382917"/>
                  </a:ext>
                </a:extLst>
              </a:tr>
              <a:tr h="11384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pd_purchase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결제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결제하기 및 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내역에 등록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상품 결제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클릭시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인원정보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입력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입력후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해당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내용이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마이페이지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→ 예약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내역에 등록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예약내역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취소요청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가능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취소 확정은 관리자가 진행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077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71588" y="2451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 상태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18387" y="3700068"/>
            <a:ext cx="185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ko-KR" alt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18387" y="1390337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취소 </a:t>
            </a:r>
            <a:endParaRPr lang="ko-KR" altLang="en-US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152" y="1859780"/>
            <a:ext cx="8211696" cy="17337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8387" y="3700068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취소 확인 </a:t>
            </a: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52" y="4225690"/>
            <a:ext cx="8211696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관리자 상태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28" y="1850251"/>
            <a:ext cx="7441634" cy="17938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28" y="4089462"/>
            <a:ext cx="7441634" cy="1558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17480" y="5706778"/>
            <a:ext cx="832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예약을 취소 시키면 웹 페이지 상 예약 항목이 없는 것으로 나오지만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에서는 아직 존재함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17480" y="1388422"/>
            <a:ext cx="1858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관리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18387" y="3700068"/>
            <a:ext cx="262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예약 취소 확인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888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예약 취소 이후 </a:t>
              </a:r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DB </a:t>
              </a: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관리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5144" y="5271596"/>
            <a:ext cx="947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b="1" dirty="0" smtClean="0"/>
              <a:t>MYSQL</a:t>
            </a:r>
            <a:r>
              <a:rPr lang="ko-KR" altLang="en-US" sz="1400" b="1" dirty="0" smtClean="0"/>
              <a:t>에서 예약 삭제 이벤트 작성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     매 초마다 체크</a:t>
            </a:r>
            <a:r>
              <a:rPr lang="en-US" altLang="ko-KR" sz="1400" b="1" dirty="0" smtClean="0"/>
              <a:t>, state</a:t>
            </a:r>
            <a:r>
              <a:rPr lang="ko-KR" altLang="en-US" sz="1400" b="1" dirty="0" smtClean="0"/>
              <a:t>가 </a:t>
            </a:r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인 상태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예약 취소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로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주 경과 시 데이터베이스에서 삭제 </a:t>
            </a:r>
            <a:endParaRPr lang="ko-KR" altLang="en-US" sz="1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78" y="2659143"/>
            <a:ext cx="9192908" cy="222916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5144" y="1691355"/>
            <a:ext cx="7884600" cy="391626"/>
            <a:chOff x="760832" y="2263151"/>
            <a:chExt cx="7884600" cy="39162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832" y="2472730"/>
              <a:ext cx="7856776" cy="182047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737" y="2263151"/>
              <a:ext cx="7668695" cy="209579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3917577" y="1700321"/>
            <a:ext cx="448235" cy="391626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여행일지 </a:t>
              </a:r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 </a:t>
              </a: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리뷰 </a:t>
              </a:r>
              <a:r>
                <a:rPr lang="en-US" altLang="ko-KR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7" y="1587761"/>
            <a:ext cx="9948400" cy="2030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1049" y="3815898"/>
            <a:ext cx="598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리뷰 작성 여부 체크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    State</a:t>
            </a:r>
            <a:r>
              <a:rPr lang="ko-KR" altLang="en-US" sz="1400" b="1" dirty="0" smtClean="0"/>
              <a:t>가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인 상태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예약 완료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로 출발 일이 지난 경우 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</a:t>
            </a:r>
            <a:r>
              <a:rPr lang="en-US" altLang="ko-KR" sz="1400" b="1" dirty="0" err="1" smtClean="0"/>
              <a:t>reviewCheck</a:t>
            </a:r>
            <a:r>
              <a:rPr lang="ko-KR" altLang="en-US" sz="1400" b="1" dirty="0" smtClean="0"/>
              <a:t>부분을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로 업데이트 하여 리뷰 쓰기 활성화</a:t>
            </a:r>
            <a:endParaRPr lang="ko-KR" altLang="en-US" sz="14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675" y="5228206"/>
            <a:ext cx="1571844" cy="5048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282" y="5228206"/>
            <a:ext cx="1486107" cy="523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8898" y="4748841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작성 </a:t>
            </a:r>
            <a:r>
              <a:rPr lang="ko-KR" altLang="en-US" b="1" dirty="0">
                <a:solidFill>
                  <a:srgbClr val="FF0000"/>
                </a:solidFill>
              </a:rPr>
              <a:t>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64345" y="4748841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FF0000"/>
                </a:solidFill>
              </a:rPr>
              <a:t>작성 후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여행일지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리뷰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2" y="1280988"/>
            <a:ext cx="5382270" cy="4272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02" y="1414403"/>
            <a:ext cx="3867690" cy="8478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02" y="2174405"/>
            <a:ext cx="5492442" cy="33791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778" y="5773011"/>
            <a:ext cx="5790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이미지 및 평점 등록 가능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입력 부분은 </a:t>
            </a:r>
            <a:r>
              <a:rPr lang="en-US" altLang="ko-KR" sz="1400" b="1" dirty="0" smtClean="0"/>
              <a:t>CK</a:t>
            </a:r>
            <a:r>
              <a:rPr lang="ko-KR" altLang="en-US" sz="1400" b="1" dirty="0" smtClean="0"/>
              <a:t>에디터 사용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52917" y="5728367"/>
            <a:ext cx="3971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이미지 업로드 부분은 랜덤</a:t>
            </a:r>
            <a:r>
              <a:rPr lang="en-US" altLang="ko-KR" sz="1400" b="1" dirty="0" smtClean="0"/>
              <a:t>UUID</a:t>
            </a:r>
            <a:r>
              <a:rPr lang="ko-KR" altLang="en-US" sz="1400" b="1" dirty="0" smtClean="0"/>
              <a:t>를 사용해동일한 그림을 올려도 겹치지 않도록 함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6667500" y="4162693"/>
            <a:ext cx="1920688" cy="131401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여행일지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리뷰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" y="1275491"/>
            <a:ext cx="6315956" cy="24196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493" y="1332642"/>
            <a:ext cx="3439005" cy="495369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73" y="3695179"/>
            <a:ext cx="3860624" cy="2710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20025" y="5943600"/>
            <a:ext cx="3937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평점 별 클릭 시 하위 값 별에 색 채우고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상위 값 별에 색 지우기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361647" y="4747109"/>
            <a:ext cx="256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리뷰 수정 시 이전 </a:t>
            </a:r>
            <a:r>
              <a:rPr lang="ko-KR" altLang="en-US" sz="1400" b="1" dirty="0" err="1" smtClean="0"/>
              <a:t>별점에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따라 </a:t>
            </a:r>
            <a:r>
              <a:rPr lang="ko-KR" altLang="en-US" sz="1400" b="1" dirty="0" err="1" smtClean="0"/>
              <a:t>별점이</a:t>
            </a:r>
            <a:r>
              <a:rPr lang="ko-KR" altLang="en-US" sz="1400" b="1" dirty="0" smtClean="0"/>
              <a:t> 채워지도록 구현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054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여행일지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( </a:t>
              </a: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리뷰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4386" y="5270329"/>
            <a:ext cx="1685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7" y="1280988"/>
            <a:ext cx="5542929" cy="30504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801" y="1320138"/>
            <a:ext cx="4373747" cy="459538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954121" y="1380565"/>
            <a:ext cx="460562" cy="242047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661647" y="1649506"/>
            <a:ext cx="528918" cy="968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98477" y="2723119"/>
            <a:ext cx="200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추천 클릭 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증가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한번 더 클릭 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감소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73906" y="2456329"/>
            <a:ext cx="4347882" cy="3164542"/>
          </a:xfrm>
          <a:prstGeom prst="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5641268" y="3880990"/>
            <a:ext cx="732639" cy="13411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54079" y="5305755"/>
            <a:ext cx="301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댓글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개를 기준으로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a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dmin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경우 모든 댓글 삭제 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1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여행일지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21935" y="1816143"/>
            <a:ext cx="9548131" cy="3225714"/>
            <a:chOff x="434400" y="1439647"/>
            <a:chExt cx="9548131" cy="32257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400" y="1439647"/>
              <a:ext cx="4163006" cy="10383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372" y="2812479"/>
              <a:ext cx="4172532" cy="69542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84" y="3779412"/>
              <a:ext cx="4096322" cy="88594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38419" y="1439647"/>
              <a:ext cx="4744112" cy="117173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79406" y="3834110"/>
              <a:ext cx="48577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접속한 아이디가 해당 게시물에 추천을 했는지의 여부를 데이터베이스에 저장 </a:t>
              </a:r>
              <a:r>
                <a:rPr lang="en-US" altLang="ko-KR" sz="14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400" b="1" dirty="0" err="1" smtClean="0">
                  <a:solidFill>
                    <a:srgbClr val="FF0000"/>
                  </a:solidFill>
                </a:rPr>
                <a:t>게시글</a:t>
              </a:r>
              <a:r>
                <a:rPr lang="ko-KR" altLang="en-US" sz="1400" b="1" dirty="0" smtClean="0">
                  <a:solidFill>
                    <a:srgbClr val="FF0000"/>
                  </a:solidFill>
                </a:rPr>
                <a:t> 클릭 시 정보 삽입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514600" y="1472155"/>
              <a:ext cx="796350" cy="1005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5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공지사항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88737" y="2429435"/>
            <a:ext cx="5400732" cy="3066625"/>
            <a:chOff x="588737" y="1786310"/>
            <a:chExt cx="5400732" cy="3066625"/>
          </a:xfrm>
        </p:grpSpPr>
        <p:sp>
          <p:nvSpPr>
            <p:cNvPr id="4" name="TextBox 3"/>
            <p:cNvSpPr txBox="1"/>
            <p:nvPr/>
          </p:nvSpPr>
          <p:spPr>
            <a:xfrm>
              <a:off x="660872" y="4545158"/>
              <a:ext cx="5220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ko-KR" altLang="en-US" sz="1400" b="1" dirty="0" smtClean="0"/>
                <a:t>최신 공지 </a:t>
              </a:r>
              <a:r>
                <a:rPr lang="en-US" altLang="ko-KR" sz="1400" b="1" dirty="0" smtClean="0"/>
                <a:t>3</a:t>
              </a:r>
              <a:r>
                <a:rPr lang="ko-KR" altLang="en-US" sz="1400" b="1" dirty="0" smtClean="0"/>
                <a:t>건이 모든 게시판 </a:t>
              </a:r>
              <a:r>
                <a:rPr lang="en-US" altLang="ko-KR" sz="1400" b="1" dirty="0" smtClean="0"/>
                <a:t>1</a:t>
              </a:r>
              <a:r>
                <a:rPr lang="ko-KR" altLang="en-US" sz="1400" b="1" dirty="0" smtClean="0"/>
                <a:t>페이지 상단에 노출됨</a:t>
              </a:r>
              <a:endParaRPr lang="ko-KR" altLang="en-US" sz="1400" b="1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737" y="1786310"/>
              <a:ext cx="5400732" cy="220628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60873" y="2406324"/>
              <a:ext cx="5220821" cy="1313253"/>
            </a:xfrm>
            <a:prstGeom prst="rect">
              <a:avLst/>
            </a:prstGeom>
            <a:noFill/>
            <a:ln w="24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139199" y="1249681"/>
            <a:ext cx="5372296" cy="1780390"/>
            <a:chOff x="6169275" y="1249681"/>
            <a:chExt cx="5372296" cy="178039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275" y="1249681"/>
              <a:ext cx="5372296" cy="178039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193770" y="2070847"/>
              <a:ext cx="5268908" cy="717177"/>
            </a:xfrm>
            <a:prstGeom prst="rect">
              <a:avLst/>
            </a:prstGeom>
            <a:noFill/>
            <a:ln w="24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163694" y="4189485"/>
            <a:ext cx="5306105" cy="1752191"/>
            <a:chOff x="6163694" y="3214255"/>
            <a:chExt cx="5306105" cy="175219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3694" y="3214255"/>
              <a:ext cx="5306105" cy="1752191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194612" y="4007224"/>
              <a:ext cx="5237989" cy="681317"/>
            </a:xfrm>
            <a:prstGeom prst="rect">
              <a:avLst/>
            </a:prstGeom>
            <a:noFill/>
            <a:ln w="24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7" name="직선 화살표 연결선 26"/>
          <p:cNvCxnSpPr/>
          <p:nvPr/>
        </p:nvCxnSpPr>
        <p:spPr>
          <a:xfrm>
            <a:off x="5881694" y="3650085"/>
            <a:ext cx="1334894" cy="12926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5881694" y="2860968"/>
            <a:ext cx="1397647" cy="801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9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자유게시판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47" y="3644206"/>
            <a:ext cx="3962953" cy="22196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89" y="1280988"/>
            <a:ext cx="5839123" cy="48977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30180" y="1386626"/>
            <a:ext cx="4927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제목</a:t>
            </a:r>
            <a:r>
              <a:rPr lang="en-US" altLang="ko-KR" sz="1400" b="1" dirty="0" smtClean="0"/>
              <a:t>+</a:t>
            </a:r>
            <a:r>
              <a:rPr lang="ko-KR" altLang="en-US" sz="1400" b="1" dirty="0" smtClean="0"/>
              <a:t>내용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제목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내용으로 검색</a:t>
            </a:r>
            <a:endParaRPr lang="ko-KR" altLang="en-US" sz="14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27" y="2052099"/>
            <a:ext cx="4531232" cy="1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49936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및 개발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–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요구사항 명세서</a:t>
            </a:r>
            <a:endParaRPr lang="ko-KR" altLang="en-US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402665" y="18597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05144" y="18600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15946" y="15847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271588" y="24511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634512" y="1692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883791"/>
              </p:ext>
            </p:extLst>
          </p:nvPr>
        </p:nvGraphicFramePr>
        <p:xfrm>
          <a:off x="1022400" y="1440000"/>
          <a:ext cx="10515599" cy="4461501"/>
        </p:xfrm>
        <a:graphic>
          <a:graphicData uri="http://schemas.openxmlformats.org/drawingml/2006/table">
            <a:tbl>
              <a:tblPr/>
              <a:tblGrid>
                <a:gridCol w="1456356">
                  <a:extLst>
                    <a:ext uri="{9D8B030D-6E8A-4147-A177-3AD203B41FA5}">
                      <a16:colId xmlns:a16="http://schemas.microsoft.com/office/drawing/2014/main" val="3979713909"/>
                    </a:ext>
                  </a:extLst>
                </a:gridCol>
                <a:gridCol w="1070671">
                  <a:extLst>
                    <a:ext uri="{9D8B030D-6E8A-4147-A177-3AD203B41FA5}">
                      <a16:colId xmlns:a16="http://schemas.microsoft.com/office/drawing/2014/main" val="260849446"/>
                    </a:ext>
                  </a:extLst>
                </a:gridCol>
                <a:gridCol w="3206772">
                  <a:extLst>
                    <a:ext uri="{9D8B030D-6E8A-4147-A177-3AD203B41FA5}">
                      <a16:colId xmlns:a16="http://schemas.microsoft.com/office/drawing/2014/main" val="2573585229"/>
                    </a:ext>
                  </a:extLst>
                </a:gridCol>
                <a:gridCol w="3206772">
                  <a:extLst>
                    <a:ext uri="{9D8B030D-6E8A-4147-A177-3AD203B41FA5}">
                      <a16:colId xmlns:a16="http://schemas.microsoft.com/office/drawing/2014/main" val="4273554160"/>
                    </a:ext>
                  </a:extLst>
                </a:gridCol>
                <a:gridCol w="1575028">
                  <a:extLst>
                    <a:ext uri="{9D8B030D-6E8A-4147-A177-3AD203B41FA5}">
                      <a16:colId xmlns:a16="http://schemas.microsoft.com/office/drawing/2014/main" val="1842885995"/>
                    </a:ext>
                  </a:extLst>
                </a:gridCol>
              </a:tblGrid>
              <a:tr h="3516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99451"/>
                  </a:ext>
                </a:extLst>
              </a:tr>
              <a:tr h="6334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notic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게시판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작성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삭제하기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게시판 내에 글쓰기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이미지 등록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만 삭제 가능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32563"/>
                  </a:ext>
                </a:extLst>
              </a:tr>
              <a:tr h="253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읽기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작성된 공지사항 읽기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680301"/>
                  </a:ext>
                </a:extLst>
              </a:tr>
              <a:tr h="253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공지사항 노출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타 게시판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최 상단에 최근 공지사항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 노출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675735"/>
                  </a:ext>
                </a:extLst>
              </a:tr>
              <a:tr h="432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나누기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페이지당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상단 공지사항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 노출 제외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 나오도록 제한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748682"/>
                  </a:ext>
                </a:extLst>
              </a:tr>
              <a:tr h="532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게시판 내 검색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 옵션에 따라 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+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내용에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키워드가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포함된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글 검색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046487"/>
                  </a:ext>
                </a:extLst>
              </a:tr>
              <a:tr h="432126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community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자유 게시판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자유게시판 글쓰기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삭제하기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모든 고객 글쓰기 가능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수정가능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작성자와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삭제가능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018001"/>
                  </a:ext>
                </a:extLst>
              </a:tr>
              <a:tr h="432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댓글 작성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읽기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읽기 내에서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댓글작성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읽기기능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수정은 작성자만 가능 삭제는 작성자와 관리자 삭제 가능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관리자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382881"/>
                  </a:ext>
                </a:extLst>
              </a:tr>
              <a:tr h="432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나누기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페이지당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게시물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(1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페이지 상단 공지사항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건 노출 제외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로 나오도록 제한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40785"/>
                  </a:ext>
                </a:extLst>
              </a:tr>
              <a:tr h="432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게시판 내 검색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검색 옵션에 따라 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작성자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제목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+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내용에 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키워드가</a:t>
                      </a:r>
                      <a:r>
                        <a:rPr lang="ko-KR" altLang="en-US" sz="900" kern="0" spc="0" baseline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 </a:t>
                      </a:r>
                      <a:endParaRPr lang="en-US" altLang="ko-KR" sz="900" kern="0" spc="0" baseline="0" dirty="0" smtClean="0">
                        <a:solidFill>
                          <a:srgbClr val="000000"/>
                        </a:solidFill>
                        <a:effectLst/>
                        <a:ea typeface="함초롬바탕" panose="020305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포함된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글 검색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고객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465" marR="53465" marT="14782" marB="147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79722"/>
                  </a:ext>
                </a:extLst>
              </a:tr>
            </a:tbl>
          </a:graphicData>
        </a:graphic>
      </p:graphicFrame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838200" y="1908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마이 페이지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27032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872723" y="1184786"/>
            <a:ext cx="8446554" cy="5306083"/>
            <a:chOff x="1872723" y="1184786"/>
            <a:chExt cx="8446554" cy="53060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23" y="1184786"/>
              <a:ext cx="8446554" cy="48534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500282" y="4057307"/>
              <a:ext cx="22322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FF0000"/>
                  </a:solidFill>
                </a:rPr>
                <a:t>개인정보 페이지로 이동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72959" y="4057307"/>
              <a:ext cx="2232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예약 페이지로 이동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예약 건수 표시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72959" y="5967649"/>
              <a:ext cx="2232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문의 게시판으로 이동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문의 건수 표시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6842" y="5944351"/>
              <a:ext cx="2232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찜 목록 페이지로 이동</a:t>
              </a:r>
              <a:endParaRPr lang="en-US" altLang="ko-KR" sz="14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b="1" dirty="0" smtClean="0">
                  <a:solidFill>
                    <a:srgbClr val="FF0000"/>
                  </a:solidFill>
                </a:rPr>
                <a:t>찜 건수 표시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235" y="5061691"/>
              <a:ext cx="339848" cy="347399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3849" y="5120809"/>
              <a:ext cx="254623" cy="22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44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8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고객문의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32411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53" y="1855135"/>
            <a:ext cx="6122059" cy="32466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1300" y="5598785"/>
            <a:ext cx="328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이중 </a:t>
            </a:r>
            <a:r>
              <a:rPr lang="en-US" altLang="ko-KR" sz="1400" b="1" dirty="0" err="1" smtClean="0"/>
              <a:t>forEach</a:t>
            </a:r>
            <a:r>
              <a:rPr lang="ko-KR" altLang="en-US" sz="1400" b="1" dirty="0" smtClean="0"/>
              <a:t>문으로 </a:t>
            </a:r>
            <a:r>
              <a:rPr lang="ko-KR" altLang="en-US" sz="1400" b="1" dirty="0" err="1" smtClean="0"/>
              <a:t>답글형식</a:t>
            </a:r>
            <a:r>
              <a:rPr lang="ko-KR" altLang="en-US" sz="1400" b="1" dirty="0" smtClean="0"/>
              <a:t> 처리</a:t>
            </a:r>
            <a:endParaRPr lang="ko-KR" altLang="en-US" sz="14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95" y="1613325"/>
            <a:ext cx="4503317" cy="37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8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9B3A099-FA69-5FF3-4418-AB70481F14B6}"/>
                </a:ext>
              </a:extLst>
            </p:cNvPr>
            <p:cNvSpPr/>
            <p:nvPr/>
          </p:nvSpPr>
          <p:spPr>
            <a:xfrm>
              <a:off x="434400" y="659063"/>
              <a:ext cx="11260776" cy="469525"/>
            </a:xfrm>
            <a:prstGeom prst="roundRect">
              <a:avLst/>
            </a:prstGeom>
            <a:solidFill>
              <a:srgbClr val="91D239">
                <a:alpha val="5000"/>
              </a:srgbClr>
            </a:solidFill>
            <a:ln w="1270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2075" latinLnBrk="0">
                <a:defRPr/>
              </a:pPr>
              <a:r>
                <a:rPr lang="ko-KR" alt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고객문의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30763" y="5324119"/>
            <a:ext cx="10065674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5" y="1613325"/>
            <a:ext cx="4503317" cy="3730282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715435" y="1864661"/>
            <a:ext cx="488577" cy="277905"/>
          </a:xfrm>
          <a:prstGeom prst="roundRect">
            <a:avLst/>
          </a:prstGeom>
          <a:noFill/>
          <a:ln w="24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/>
          <p:cNvCxnSpPr>
            <a:stCxn id="12" idx="3"/>
          </p:cNvCxnSpPr>
          <p:nvPr/>
        </p:nvCxnSpPr>
        <p:spPr>
          <a:xfrm>
            <a:off x="5204012" y="2003614"/>
            <a:ext cx="722906" cy="14253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48473" y="4838337"/>
            <a:ext cx="3617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아직 답을 달지 않은 문의 내역을 보여줌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18" y="2308959"/>
            <a:ext cx="5260176" cy="23001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2972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latinLnBrk="0">
              <a:defRPr/>
            </a:pP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1663" y="2551837"/>
            <a:ext cx="8448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간단해 </a:t>
            </a:r>
            <a:r>
              <a:rPr lang="ko-KR" altLang="en-US" dirty="0"/>
              <a:t>보이는 기능이라도 </a:t>
            </a:r>
            <a:r>
              <a:rPr lang="ko-KR" altLang="en-US" dirty="0" smtClean="0"/>
              <a:t>다양한 기술들이 오고 간다는 것을 알았고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    이번 프로젝트를 하면서 흩어진 코드를 </a:t>
            </a:r>
            <a:r>
              <a:rPr lang="ko-KR" altLang="en-US" dirty="0" err="1" smtClean="0"/>
              <a:t>합친다는게</a:t>
            </a:r>
            <a:r>
              <a:rPr lang="ko-KR" altLang="en-US" dirty="0" smtClean="0"/>
              <a:t> 얼마나 힘든 것인지를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깨달았습니다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백엔드</a:t>
            </a:r>
            <a:r>
              <a:rPr lang="ko-KR" altLang="en-US" dirty="0"/>
              <a:t> </a:t>
            </a:r>
            <a:r>
              <a:rPr lang="ko-KR" altLang="en-US" dirty="0" smtClean="0"/>
              <a:t>분야는 다양한 방식이나 하나의 방식으로 결과로 이루어지는 경우가 많기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끊임없이 공부하고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연구하는 것이 필요하다고 느꼈습니다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9BE776-5EF7-D3A4-7A5E-32649120A62F}"/>
              </a:ext>
            </a:extLst>
          </p:cNvPr>
          <p:cNvSpPr/>
          <p:nvPr/>
        </p:nvSpPr>
        <p:spPr>
          <a:xfrm>
            <a:off x="282000" y="272698"/>
            <a:ext cx="11628000" cy="6358128"/>
          </a:xfrm>
          <a:prstGeom prst="roundRect">
            <a:avLst>
              <a:gd name="adj" fmla="val 1279"/>
            </a:avLst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dist="63500" dir="2700000" algn="tl" rotWithShape="0">
              <a:srgbClr val="91D239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000" y="249936"/>
            <a:ext cx="11628000" cy="256727"/>
            <a:chOff x="282000" y="249936"/>
            <a:chExt cx="11628000" cy="256727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649523" y="299351"/>
              <a:ext cx="157895" cy="157895"/>
              <a:chOff x="11649523" y="299351"/>
              <a:chExt cx="157895" cy="157895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7E4B94-EF42-1895-A4AF-F2551442BD06}"/>
                  </a:ext>
                </a:extLst>
              </p:cNvPr>
              <p:cNvSpPr/>
              <p:nvPr/>
            </p:nvSpPr>
            <p:spPr>
              <a:xfrm>
                <a:off x="11649523" y="299351"/>
                <a:ext cx="157895" cy="15789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6BA17DF-7AA2-FED0-C9A5-62C36D51D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99612" y="337882"/>
                <a:ext cx="57715" cy="7616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9" name="사각형: 둥근 모서리 10">
            <a:extLst>
              <a:ext uri="{FF2B5EF4-FFF2-40B4-BE49-F238E27FC236}">
                <a16:creationId xmlns:a16="http://schemas.microsoft.com/office/drawing/2014/main" id="{F9B3A099-FA69-5FF3-4418-AB70481F14B6}"/>
              </a:ext>
            </a:extLst>
          </p:cNvPr>
          <p:cNvSpPr/>
          <p:nvPr/>
        </p:nvSpPr>
        <p:spPr>
          <a:xfrm>
            <a:off x="434400" y="659063"/>
            <a:ext cx="11260776" cy="469525"/>
          </a:xfrm>
          <a:prstGeom prst="roundRect">
            <a:avLst/>
          </a:prstGeom>
          <a:solidFill>
            <a:srgbClr val="91D239">
              <a:alpha val="5000"/>
            </a:srgbClr>
          </a:solidFill>
          <a:ln w="127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kern="0" dirty="0" smtClean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Tmon몬소리 Black" panose="02000A03000000000000" pitchFamily="2" charset="-127"/>
              </a:rPr>
              <a:t> TEAM INTRODUCE</a:t>
            </a:r>
            <a:endParaRPr lang="ko-KR" altLang="en-US" sz="20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4500563" y="1571625"/>
            <a:ext cx="3190875" cy="3763837"/>
            <a:chOff x="4171950" y="1571625"/>
            <a:chExt cx="3190875" cy="3763837"/>
          </a:xfrm>
        </p:grpSpPr>
        <p:sp>
          <p:nvSpPr>
            <p:cNvPr id="2" name="TextBox 1"/>
            <p:cNvSpPr txBox="1"/>
            <p:nvPr/>
          </p:nvSpPr>
          <p:spPr>
            <a:xfrm>
              <a:off x="4171950" y="1571625"/>
              <a:ext cx="3190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kern="0" dirty="0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TEAM C.L.B</a:t>
              </a:r>
              <a:endParaRPr lang="ko-KR" altLang="en-US" sz="3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00" y="2866987"/>
              <a:ext cx="220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kern="0" dirty="0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C : </a:t>
              </a:r>
              <a:r>
                <a:rPr lang="ko-KR" altLang="en-US" sz="3200" b="1" kern="0" dirty="0" err="1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채희종</a:t>
              </a:r>
              <a:endParaRPr lang="ko-KR" altLang="en-US" sz="3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3808837"/>
              <a:ext cx="220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kern="0" dirty="0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L : </a:t>
              </a:r>
              <a:r>
                <a:rPr lang="ko-KR" altLang="en-US" sz="3200" b="1" kern="0" dirty="0" err="1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이대현</a:t>
              </a:r>
              <a:endParaRPr lang="ko-KR" altLang="en-US" sz="32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0" y="4750687"/>
              <a:ext cx="2200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kern="0" dirty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B</a:t>
              </a:r>
              <a:r>
                <a:rPr lang="en-US" altLang="ko-KR" sz="3200" kern="0" dirty="0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: </a:t>
              </a:r>
              <a:r>
                <a:rPr lang="ko-KR" altLang="en-US" sz="3200" b="1" kern="0" dirty="0" err="1" smtClea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배건호</a:t>
              </a:r>
              <a:endParaRPr lang="en-US" altLang="ko-KR" sz="3200" b="1" kern="0" dirty="0" smtClean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8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2000" y="249936"/>
            <a:ext cx="11628000" cy="6358129"/>
            <a:chOff x="282000" y="249936"/>
            <a:chExt cx="11628000" cy="635812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89BE776-5EF7-D3A4-7A5E-32649120A62F}"/>
                </a:ext>
              </a:extLst>
            </p:cNvPr>
            <p:cNvSpPr/>
            <p:nvPr/>
          </p:nvSpPr>
          <p:spPr>
            <a:xfrm>
              <a:off x="282000" y="249937"/>
              <a:ext cx="11628000" cy="6358128"/>
            </a:xfrm>
            <a:prstGeom prst="roundRect">
              <a:avLst>
                <a:gd name="adj" fmla="val 1279"/>
              </a:avLst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>
              <a:outerShdw dist="63500" dir="2700000" algn="tl" rotWithShape="0">
                <a:srgbClr val="91D239">
                  <a:alpha val="4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92769CF3-1DFD-4D76-714D-1E05107BD956}"/>
                </a:ext>
              </a:extLst>
            </p:cNvPr>
            <p:cNvSpPr/>
            <p:nvPr/>
          </p:nvSpPr>
          <p:spPr>
            <a:xfrm>
              <a:off x="282000" y="249936"/>
              <a:ext cx="11628000" cy="256727"/>
            </a:xfrm>
            <a:prstGeom prst="round2SameRect">
              <a:avLst>
                <a:gd name="adj1" fmla="val 28292"/>
                <a:gd name="adj2" fmla="val 0"/>
              </a:avLst>
            </a:prstGeom>
            <a:solidFill>
              <a:srgbClr val="91D239"/>
            </a:solidFill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D7E4B94-EF42-1895-A4AF-F2551442BD06}"/>
                </a:ext>
              </a:extLst>
            </p:cNvPr>
            <p:cNvSpPr/>
            <p:nvPr/>
          </p:nvSpPr>
          <p:spPr>
            <a:xfrm>
              <a:off x="11649523" y="299351"/>
              <a:ext cx="157895" cy="1578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6BA17DF-7AA2-FED0-C9A5-62C36D51D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612" y="337882"/>
              <a:ext cx="57715" cy="7616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87DB9A9-7633-582B-CD42-FF34AC2ECF0B}"/>
                </a:ext>
              </a:extLst>
            </p:cNvPr>
            <p:cNvGrpSpPr/>
            <p:nvPr/>
          </p:nvGrpSpPr>
          <p:grpSpPr>
            <a:xfrm>
              <a:off x="444466" y="301732"/>
              <a:ext cx="576583" cy="147560"/>
              <a:chOff x="9689491" y="466716"/>
              <a:chExt cx="996979" cy="255149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B6124AF-D3DE-6BF8-9B5B-1CA4748CBC02}"/>
                  </a:ext>
                </a:extLst>
              </p:cNvPr>
              <p:cNvSpPr/>
              <p:nvPr/>
            </p:nvSpPr>
            <p:spPr>
              <a:xfrm>
                <a:off x="9689491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354C658-0163-B46C-9C9E-DD457CF827A2}"/>
                  </a:ext>
                </a:extLst>
              </p:cNvPr>
              <p:cNvSpPr/>
              <p:nvPr/>
            </p:nvSpPr>
            <p:spPr>
              <a:xfrm>
                <a:off x="10063684" y="466716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A57F4EE-B7AA-A011-FB12-171A16BDA0C7}"/>
                  </a:ext>
                </a:extLst>
              </p:cNvPr>
              <p:cNvSpPr/>
              <p:nvPr/>
            </p:nvSpPr>
            <p:spPr>
              <a:xfrm>
                <a:off x="10437008" y="472403"/>
                <a:ext cx="249462" cy="249462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>
                  <a:defRPr/>
                </a:pPr>
                <a:endPara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FFB7436-4095-47E7-50B1-1FA3DAC5DFC5}"/>
                  </a:ext>
                </a:extLst>
              </p:cNvPr>
              <p:cNvSpPr/>
              <p:nvPr/>
            </p:nvSpPr>
            <p:spPr>
              <a:xfrm>
                <a:off x="10132540" y="545008"/>
                <a:ext cx="103983" cy="103983"/>
              </a:xfrm>
              <a:prstGeom prst="ellipse">
                <a:avLst/>
              </a:prstGeom>
              <a:solidFill>
                <a:srgbClr val="91D239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0700D10-B07B-4CC8-4DA9-5A64EA4C2ACE}"/>
                  </a:ext>
                </a:extLst>
              </p:cNvPr>
              <p:cNvSpPr/>
              <p:nvPr/>
            </p:nvSpPr>
            <p:spPr>
              <a:xfrm>
                <a:off x="9760222" y="634215"/>
                <a:ext cx="108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E320DDF-7C63-3484-083E-83A95C23EBB9}"/>
                  </a:ext>
                </a:extLst>
              </p:cNvPr>
              <p:cNvSpPr/>
              <p:nvPr/>
            </p:nvSpPr>
            <p:spPr>
              <a:xfrm rot="2700000">
                <a:off x="10492447" y="589222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70F50D-B590-2959-FA60-D48A21785AEA}"/>
                  </a:ext>
                </a:extLst>
              </p:cNvPr>
              <p:cNvSpPr/>
              <p:nvPr/>
            </p:nvSpPr>
            <p:spPr>
              <a:xfrm rot="18900000">
                <a:off x="10492446" y="586380"/>
                <a:ext cx="144000" cy="25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761943" y="2644170"/>
            <a:ext cx="7334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kern="0" dirty="0" smtClean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Thank You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41557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6286</Words>
  <Application>Microsoft Office PowerPoint</Application>
  <PresentationFormat>와이드스크린</PresentationFormat>
  <Paragraphs>1398</Paragraphs>
  <Slides>95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1" baseType="lpstr">
      <vt:lpstr>Tmon몬소리 Black</vt:lpstr>
      <vt:lpstr>맑은 고딕</vt:lpstr>
      <vt:lpstr>함초롬바탕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green</cp:lastModifiedBy>
  <cp:revision>625</cp:revision>
  <cp:lastPrinted>2022-12-09T00:48:31Z</cp:lastPrinted>
  <dcterms:created xsi:type="dcterms:W3CDTF">2022-08-22T05:36:56Z</dcterms:created>
  <dcterms:modified xsi:type="dcterms:W3CDTF">2022-12-09T08:03:17Z</dcterms:modified>
</cp:coreProperties>
</file>